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5"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B45E3-E44B-4B67-809F-D75EE3DB7A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93644B66-BFB9-4B21-9C5B-642B56C3ADFF}">
      <dgm:prSet phldrT="[Texto]"/>
      <dgm:spPr/>
      <dgm:t>
        <a:bodyPr/>
        <a:lstStyle/>
        <a:p>
          <a:r>
            <a:rPr lang="es-MX" dirty="0" smtClean="0"/>
            <a:t>consciente</a:t>
          </a:r>
          <a:endParaRPr lang="es-MX" dirty="0"/>
        </a:p>
      </dgm:t>
    </dgm:pt>
    <dgm:pt modelId="{AFA553BE-96F8-4F48-B70F-641CAAE63853}" type="parTrans" cxnId="{325461E4-0026-444E-8477-784201A77158}">
      <dgm:prSet/>
      <dgm:spPr/>
      <dgm:t>
        <a:bodyPr/>
        <a:lstStyle/>
        <a:p>
          <a:endParaRPr lang="es-MX"/>
        </a:p>
      </dgm:t>
    </dgm:pt>
    <dgm:pt modelId="{876A0191-69D0-43A0-8602-BE1044793774}" type="sibTrans" cxnId="{325461E4-0026-444E-8477-784201A77158}">
      <dgm:prSet/>
      <dgm:spPr/>
      <dgm:t>
        <a:bodyPr/>
        <a:lstStyle/>
        <a:p>
          <a:endParaRPr lang="es-MX"/>
        </a:p>
      </dgm:t>
    </dgm:pt>
    <dgm:pt modelId="{04188218-5190-4646-AE66-7AEA7623DBE0}">
      <dgm:prSet phldrT="[Texto]"/>
      <dgm:spPr/>
      <dgm:t>
        <a:bodyPr/>
        <a:lstStyle/>
        <a:p>
          <a:r>
            <a:rPr lang="es-MX" dirty="0" smtClean="0"/>
            <a:t>preconsciente</a:t>
          </a:r>
          <a:endParaRPr lang="es-MX" dirty="0"/>
        </a:p>
      </dgm:t>
    </dgm:pt>
    <dgm:pt modelId="{5F2F45A5-C396-40CC-A98F-71022A5685B5}" type="parTrans" cxnId="{1816E7E6-ABCE-4D5B-A13B-B84E2B76BEC3}">
      <dgm:prSet/>
      <dgm:spPr/>
      <dgm:t>
        <a:bodyPr/>
        <a:lstStyle/>
        <a:p>
          <a:endParaRPr lang="es-MX"/>
        </a:p>
      </dgm:t>
    </dgm:pt>
    <dgm:pt modelId="{66185997-E6FD-4AAA-AF8D-C598473EB2A5}" type="sibTrans" cxnId="{1816E7E6-ABCE-4D5B-A13B-B84E2B76BEC3}">
      <dgm:prSet/>
      <dgm:spPr/>
      <dgm:t>
        <a:bodyPr/>
        <a:lstStyle/>
        <a:p>
          <a:endParaRPr lang="es-MX"/>
        </a:p>
      </dgm:t>
    </dgm:pt>
    <dgm:pt modelId="{31AFC849-9B97-4F89-BC06-251A9ADF4F48}">
      <dgm:prSet phldrT="[Texto]"/>
      <dgm:spPr/>
      <dgm:t>
        <a:bodyPr/>
        <a:lstStyle/>
        <a:p>
          <a:r>
            <a:rPr lang="es-MX" dirty="0" smtClean="0"/>
            <a:t>inconsciente</a:t>
          </a:r>
          <a:endParaRPr lang="es-MX" dirty="0"/>
        </a:p>
      </dgm:t>
    </dgm:pt>
    <dgm:pt modelId="{962582F9-EA7A-4D57-A919-FA3ED619D732}" type="parTrans" cxnId="{824A4112-4AA4-4915-A494-BB40F476975B}">
      <dgm:prSet/>
      <dgm:spPr/>
      <dgm:t>
        <a:bodyPr/>
        <a:lstStyle/>
        <a:p>
          <a:endParaRPr lang="es-MX"/>
        </a:p>
      </dgm:t>
    </dgm:pt>
    <dgm:pt modelId="{F4287147-A3AF-4A74-BD78-D666C56A5711}" type="sibTrans" cxnId="{824A4112-4AA4-4915-A494-BB40F476975B}">
      <dgm:prSet/>
      <dgm:spPr/>
      <dgm:t>
        <a:bodyPr/>
        <a:lstStyle/>
        <a:p>
          <a:endParaRPr lang="es-MX"/>
        </a:p>
      </dgm:t>
    </dgm:pt>
    <dgm:pt modelId="{4E0922AB-5A33-47EB-8793-902EC994673D}">
      <dgm:prSet phldrT="[Texto]"/>
      <dgm:spPr/>
      <dgm:t>
        <a:bodyPr/>
        <a:lstStyle/>
        <a:p>
          <a:r>
            <a:rPr lang="es-MX" dirty="0" smtClean="0"/>
            <a:t>Proceso primario</a:t>
          </a:r>
          <a:endParaRPr lang="es-MX" dirty="0"/>
        </a:p>
      </dgm:t>
    </dgm:pt>
    <dgm:pt modelId="{1AD3CB03-D245-4E4C-B21C-C360F849E197}" type="parTrans" cxnId="{4AD100F9-CF86-4198-97DF-16E3E50006C5}">
      <dgm:prSet/>
      <dgm:spPr/>
      <dgm:t>
        <a:bodyPr/>
        <a:lstStyle/>
        <a:p>
          <a:endParaRPr lang="es-MX"/>
        </a:p>
      </dgm:t>
    </dgm:pt>
    <dgm:pt modelId="{FB59C567-14EE-4C53-A4F3-99A21D2AD0E5}" type="sibTrans" cxnId="{4AD100F9-CF86-4198-97DF-16E3E50006C5}">
      <dgm:prSet/>
      <dgm:spPr/>
      <dgm:t>
        <a:bodyPr/>
        <a:lstStyle/>
        <a:p>
          <a:endParaRPr lang="es-MX"/>
        </a:p>
      </dgm:t>
    </dgm:pt>
    <dgm:pt modelId="{958BC84D-75D7-4993-9851-32F99F31EE3D}">
      <dgm:prSet phldrT="[Texto]"/>
      <dgm:spPr/>
      <dgm:t>
        <a:bodyPr/>
        <a:lstStyle/>
        <a:p>
          <a:r>
            <a:rPr lang="es-MX" dirty="0" smtClean="0"/>
            <a:t>resistencia</a:t>
          </a:r>
          <a:endParaRPr lang="es-MX" dirty="0"/>
        </a:p>
      </dgm:t>
    </dgm:pt>
    <dgm:pt modelId="{347505E1-B125-4FA0-A5B7-C87CF72F1CB7}" type="parTrans" cxnId="{3D0D2512-A31D-4EB9-8C40-858D23B07721}">
      <dgm:prSet/>
      <dgm:spPr/>
      <dgm:t>
        <a:bodyPr/>
        <a:lstStyle/>
        <a:p>
          <a:endParaRPr lang="es-MX"/>
        </a:p>
      </dgm:t>
    </dgm:pt>
    <dgm:pt modelId="{0519C73F-2928-46E7-BD7F-3068A579DD05}" type="sibTrans" cxnId="{3D0D2512-A31D-4EB9-8C40-858D23B07721}">
      <dgm:prSet/>
      <dgm:spPr/>
      <dgm:t>
        <a:bodyPr/>
        <a:lstStyle/>
        <a:p>
          <a:endParaRPr lang="es-MX"/>
        </a:p>
      </dgm:t>
    </dgm:pt>
    <dgm:pt modelId="{9F384AB2-7650-4244-BA16-6FC20CC37AB0}" type="pres">
      <dgm:prSet presAssocID="{9E9B45E3-E44B-4B67-809F-D75EE3DB7A18}" presName="diagram" presStyleCnt="0">
        <dgm:presLayoutVars>
          <dgm:dir/>
          <dgm:resizeHandles val="exact"/>
        </dgm:presLayoutVars>
      </dgm:prSet>
      <dgm:spPr/>
    </dgm:pt>
    <dgm:pt modelId="{4D1FE53C-2C85-42D6-9B46-741FF026345D}" type="pres">
      <dgm:prSet presAssocID="{93644B66-BFB9-4B21-9C5B-642B56C3ADFF}" presName="node" presStyleLbl="node1" presStyleIdx="0" presStyleCnt="5">
        <dgm:presLayoutVars>
          <dgm:bulletEnabled val="1"/>
        </dgm:presLayoutVars>
      </dgm:prSet>
      <dgm:spPr/>
    </dgm:pt>
    <dgm:pt modelId="{CC98C0EC-3040-4867-9507-823AB7999000}" type="pres">
      <dgm:prSet presAssocID="{876A0191-69D0-43A0-8602-BE1044793774}" presName="sibTrans" presStyleCnt="0"/>
      <dgm:spPr/>
    </dgm:pt>
    <dgm:pt modelId="{85FA81D4-A5B2-495D-8C71-8AF4AA1189B0}" type="pres">
      <dgm:prSet presAssocID="{04188218-5190-4646-AE66-7AEA7623DBE0}" presName="node" presStyleLbl="node1" presStyleIdx="1" presStyleCnt="5">
        <dgm:presLayoutVars>
          <dgm:bulletEnabled val="1"/>
        </dgm:presLayoutVars>
      </dgm:prSet>
      <dgm:spPr/>
    </dgm:pt>
    <dgm:pt modelId="{6A26D994-0DB7-496F-B506-D9E2CAE95298}" type="pres">
      <dgm:prSet presAssocID="{66185997-E6FD-4AAA-AF8D-C598473EB2A5}" presName="sibTrans" presStyleCnt="0"/>
      <dgm:spPr/>
    </dgm:pt>
    <dgm:pt modelId="{5F5D5EA8-7EC2-4F4E-9606-503F38FA046E}" type="pres">
      <dgm:prSet presAssocID="{31AFC849-9B97-4F89-BC06-251A9ADF4F48}" presName="node" presStyleLbl="node1" presStyleIdx="2" presStyleCnt="5">
        <dgm:presLayoutVars>
          <dgm:bulletEnabled val="1"/>
        </dgm:presLayoutVars>
      </dgm:prSet>
      <dgm:spPr/>
    </dgm:pt>
    <dgm:pt modelId="{6A82096E-459B-4D17-B11A-000CA8A2B0A7}" type="pres">
      <dgm:prSet presAssocID="{F4287147-A3AF-4A74-BD78-D666C56A5711}" presName="sibTrans" presStyleCnt="0"/>
      <dgm:spPr/>
    </dgm:pt>
    <dgm:pt modelId="{43142442-C544-454C-9DF8-926EDD0456D5}" type="pres">
      <dgm:prSet presAssocID="{4E0922AB-5A33-47EB-8793-902EC994673D}" presName="node" presStyleLbl="node1" presStyleIdx="3" presStyleCnt="5">
        <dgm:presLayoutVars>
          <dgm:bulletEnabled val="1"/>
        </dgm:presLayoutVars>
      </dgm:prSet>
      <dgm:spPr/>
      <dgm:t>
        <a:bodyPr/>
        <a:lstStyle/>
        <a:p>
          <a:endParaRPr lang="es-MX"/>
        </a:p>
      </dgm:t>
    </dgm:pt>
    <dgm:pt modelId="{C9C7209A-5D76-4F52-A447-D805397BFC67}" type="pres">
      <dgm:prSet presAssocID="{FB59C567-14EE-4C53-A4F3-99A21D2AD0E5}" presName="sibTrans" presStyleCnt="0"/>
      <dgm:spPr/>
    </dgm:pt>
    <dgm:pt modelId="{38E057A8-77BA-43BB-ACE6-D1BBB0D9FB2F}" type="pres">
      <dgm:prSet presAssocID="{958BC84D-75D7-4993-9851-32F99F31EE3D}" presName="node" presStyleLbl="node1" presStyleIdx="4" presStyleCnt="5">
        <dgm:presLayoutVars>
          <dgm:bulletEnabled val="1"/>
        </dgm:presLayoutVars>
      </dgm:prSet>
      <dgm:spPr/>
      <dgm:t>
        <a:bodyPr/>
        <a:lstStyle/>
        <a:p>
          <a:endParaRPr lang="es-MX"/>
        </a:p>
      </dgm:t>
    </dgm:pt>
  </dgm:ptLst>
  <dgm:cxnLst>
    <dgm:cxn modelId="{D79385C2-6F55-402F-851B-F585D7BCFB15}" type="presOf" srcId="{958BC84D-75D7-4993-9851-32F99F31EE3D}" destId="{38E057A8-77BA-43BB-ACE6-D1BBB0D9FB2F}" srcOrd="0" destOrd="0" presId="urn:microsoft.com/office/officeart/2005/8/layout/default"/>
    <dgm:cxn modelId="{EE2D1128-1D43-4777-93C3-18E222BC0BFA}" type="presOf" srcId="{04188218-5190-4646-AE66-7AEA7623DBE0}" destId="{85FA81D4-A5B2-495D-8C71-8AF4AA1189B0}" srcOrd="0" destOrd="0" presId="urn:microsoft.com/office/officeart/2005/8/layout/default"/>
    <dgm:cxn modelId="{824A4112-4AA4-4915-A494-BB40F476975B}" srcId="{9E9B45E3-E44B-4B67-809F-D75EE3DB7A18}" destId="{31AFC849-9B97-4F89-BC06-251A9ADF4F48}" srcOrd="2" destOrd="0" parTransId="{962582F9-EA7A-4D57-A919-FA3ED619D732}" sibTransId="{F4287147-A3AF-4A74-BD78-D666C56A5711}"/>
    <dgm:cxn modelId="{AA84A1AD-1A07-4AD3-B614-427132007BDE}" type="presOf" srcId="{93644B66-BFB9-4B21-9C5B-642B56C3ADFF}" destId="{4D1FE53C-2C85-42D6-9B46-741FF026345D}" srcOrd="0" destOrd="0" presId="urn:microsoft.com/office/officeart/2005/8/layout/default"/>
    <dgm:cxn modelId="{1816E7E6-ABCE-4D5B-A13B-B84E2B76BEC3}" srcId="{9E9B45E3-E44B-4B67-809F-D75EE3DB7A18}" destId="{04188218-5190-4646-AE66-7AEA7623DBE0}" srcOrd="1" destOrd="0" parTransId="{5F2F45A5-C396-40CC-A98F-71022A5685B5}" sibTransId="{66185997-E6FD-4AAA-AF8D-C598473EB2A5}"/>
    <dgm:cxn modelId="{325461E4-0026-444E-8477-784201A77158}" srcId="{9E9B45E3-E44B-4B67-809F-D75EE3DB7A18}" destId="{93644B66-BFB9-4B21-9C5B-642B56C3ADFF}" srcOrd="0" destOrd="0" parTransId="{AFA553BE-96F8-4F48-B70F-641CAAE63853}" sibTransId="{876A0191-69D0-43A0-8602-BE1044793774}"/>
    <dgm:cxn modelId="{4AD100F9-CF86-4198-97DF-16E3E50006C5}" srcId="{9E9B45E3-E44B-4B67-809F-D75EE3DB7A18}" destId="{4E0922AB-5A33-47EB-8793-902EC994673D}" srcOrd="3" destOrd="0" parTransId="{1AD3CB03-D245-4E4C-B21C-C360F849E197}" sibTransId="{FB59C567-14EE-4C53-A4F3-99A21D2AD0E5}"/>
    <dgm:cxn modelId="{3D0D2512-A31D-4EB9-8C40-858D23B07721}" srcId="{9E9B45E3-E44B-4B67-809F-D75EE3DB7A18}" destId="{958BC84D-75D7-4993-9851-32F99F31EE3D}" srcOrd="4" destOrd="0" parTransId="{347505E1-B125-4FA0-A5B7-C87CF72F1CB7}" sibTransId="{0519C73F-2928-46E7-BD7F-3068A579DD05}"/>
    <dgm:cxn modelId="{79C0AAB7-4466-4E40-9F65-042F9922D822}" type="presOf" srcId="{4E0922AB-5A33-47EB-8793-902EC994673D}" destId="{43142442-C544-454C-9DF8-926EDD0456D5}" srcOrd="0" destOrd="0" presId="urn:microsoft.com/office/officeart/2005/8/layout/default"/>
    <dgm:cxn modelId="{DDDFFBA3-B182-41C6-B371-830B898F13B6}" type="presOf" srcId="{9E9B45E3-E44B-4B67-809F-D75EE3DB7A18}" destId="{9F384AB2-7650-4244-BA16-6FC20CC37AB0}" srcOrd="0" destOrd="0" presId="urn:microsoft.com/office/officeart/2005/8/layout/default"/>
    <dgm:cxn modelId="{26B818D7-BE34-42D2-85A3-0C8AAFA8F6DE}" type="presOf" srcId="{31AFC849-9B97-4F89-BC06-251A9ADF4F48}" destId="{5F5D5EA8-7EC2-4F4E-9606-503F38FA046E}" srcOrd="0" destOrd="0" presId="urn:microsoft.com/office/officeart/2005/8/layout/default"/>
    <dgm:cxn modelId="{A6020B9C-0941-4BC2-9D77-30752D25E64C}" type="presParOf" srcId="{9F384AB2-7650-4244-BA16-6FC20CC37AB0}" destId="{4D1FE53C-2C85-42D6-9B46-741FF026345D}" srcOrd="0" destOrd="0" presId="urn:microsoft.com/office/officeart/2005/8/layout/default"/>
    <dgm:cxn modelId="{27D62393-36B7-481C-BCF0-D6A0EF6735D7}" type="presParOf" srcId="{9F384AB2-7650-4244-BA16-6FC20CC37AB0}" destId="{CC98C0EC-3040-4867-9507-823AB7999000}" srcOrd="1" destOrd="0" presId="urn:microsoft.com/office/officeart/2005/8/layout/default"/>
    <dgm:cxn modelId="{2F63C4B7-3EA6-4DE7-99D7-CE05FB4F0FAE}" type="presParOf" srcId="{9F384AB2-7650-4244-BA16-6FC20CC37AB0}" destId="{85FA81D4-A5B2-495D-8C71-8AF4AA1189B0}" srcOrd="2" destOrd="0" presId="urn:microsoft.com/office/officeart/2005/8/layout/default"/>
    <dgm:cxn modelId="{99E7388B-F63A-4D54-ACB8-74597D11730D}" type="presParOf" srcId="{9F384AB2-7650-4244-BA16-6FC20CC37AB0}" destId="{6A26D994-0DB7-496F-B506-D9E2CAE95298}" srcOrd="3" destOrd="0" presId="urn:microsoft.com/office/officeart/2005/8/layout/default"/>
    <dgm:cxn modelId="{9F418AE4-45FC-4F8B-BB1C-22C83467B797}" type="presParOf" srcId="{9F384AB2-7650-4244-BA16-6FC20CC37AB0}" destId="{5F5D5EA8-7EC2-4F4E-9606-503F38FA046E}" srcOrd="4" destOrd="0" presId="urn:microsoft.com/office/officeart/2005/8/layout/default"/>
    <dgm:cxn modelId="{5BF03694-CE91-4316-906E-4BC3BA133DAA}" type="presParOf" srcId="{9F384AB2-7650-4244-BA16-6FC20CC37AB0}" destId="{6A82096E-459B-4D17-B11A-000CA8A2B0A7}" srcOrd="5" destOrd="0" presId="urn:microsoft.com/office/officeart/2005/8/layout/default"/>
    <dgm:cxn modelId="{7369D4B9-21CB-4E4A-B6A7-316AD0E5436E}" type="presParOf" srcId="{9F384AB2-7650-4244-BA16-6FC20CC37AB0}" destId="{43142442-C544-454C-9DF8-926EDD0456D5}" srcOrd="6" destOrd="0" presId="urn:microsoft.com/office/officeart/2005/8/layout/default"/>
    <dgm:cxn modelId="{142E84B6-3D9D-4548-9D46-E7F9FC7D3F55}" type="presParOf" srcId="{9F384AB2-7650-4244-BA16-6FC20CC37AB0}" destId="{C9C7209A-5D76-4F52-A447-D805397BFC67}" srcOrd="7" destOrd="0" presId="urn:microsoft.com/office/officeart/2005/8/layout/default"/>
    <dgm:cxn modelId="{11D20F55-C4EF-4F80-8344-9B447BD5A67F}" type="presParOf" srcId="{9F384AB2-7650-4244-BA16-6FC20CC37AB0}" destId="{38E057A8-77BA-43BB-ACE6-D1BBB0D9FB2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E53C-2C85-42D6-9B46-741FF026345D}">
      <dsp:nvSpPr>
        <dsp:cNvPr id="0" name=""/>
        <dsp:cNvSpPr/>
      </dsp:nvSpPr>
      <dsp:spPr>
        <a:xfrm>
          <a:off x="630927" y="1073"/>
          <a:ext cx="2841194" cy="17047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consciente</a:t>
          </a:r>
          <a:endParaRPr lang="es-MX" sz="3100" kern="1200" dirty="0"/>
        </a:p>
      </dsp:txBody>
      <dsp:txXfrm>
        <a:off x="630927" y="1073"/>
        <a:ext cx="2841194" cy="1704716"/>
      </dsp:txXfrm>
    </dsp:sp>
    <dsp:sp modelId="{85FA81D4-A5B2-495D-8C71-8AF4AA1189B0}">
      <dsp:nvSpPr>
        <dsp:cNvPr id="0" name=""/>
        <dsp:cNvSpPr/>
      </dsp:nvSpPr>
      <dsp:spPr>
        <a:xfrm>
          <a:off x="3756240" y="1073"/>
          <a:ext cx="2841194" cy="17047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preconsciente</a:t>
          </a:r>
          <a:endParaRPr lang="es-MX" sz="3100" kern="1200" dirty="0"/>
        </a:p>
      </dsp:txBody>
      <dsp:txXfrm>
        <a:off x="3756240" y="1073"/>
        <a:ext cx="2841194" cy="1704716"/>
      </dsp:txXfrm>
    </dsp:sp>
    <dsp:sp modelId="{5F5D5EA8-7EC2-4F4E-9606-503F38FA046E}">
      <dsp:nvSpPr>
        <dsp:cNvPr id="0" name=""/>
        <dsp:cNvSpPr/>
      </dsp:nvSpPr>
      <dsp:spPr>
        <a:xfrm>
          <a:off x="6881553" y="1073"/>
          <a:ext cx="2841194" cy="17047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inconsciente</a:t>
          </a:r>
          <a:endParaRPr lang="es-MX" sz="3100" kern="1200" dirty="0"/>
        </a:p>
      </dsp:txBody>
      <dsp:txXfrm>
        <a:off x="6881553" y="1073"/>
        <a:ext cx="2841194" cy="1704716"/>
      </dsp:txXfrm>
    </dsp:sp>
    <dsp:sp modelId="{43142442-C544-454C-9DF8-926EDD0456D5}">
      <dsp:nvSpPr>
        <dsp:cNvPr id="0" name=""/>
        <dsp:cNvSpPr/>
      </dsp:nvSpPr>
      <dsp:spPr>
        <a:xfrm>
          <a:off x="2193583" y="1989909"/>
          <a:ext cx="2841194" cy="17047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Proceso primario</a:t>
          </a:r>
          <a:endParaRPr lang="es-MX" sz="3100" kern="1200" dirty="0"/>
        </a:p>
      </dsp:txBody>
      <dsp:txXfrm>
        <a:off x="2193583" y="1989909"/>
        <a:ext cx="2841194" cy="1704716"/>
      </dsp:txXfrm>
    </dsp:sp>
    <dsp:sp modelId="{38E057A8-77BA-43BB-ACE6-D1BBB0D9FB2F}">
      <dsp:nvSpPr>
        <dsp:cNvPr id="0" name=""/>
        <dsp:cNvSpPr/>
      </dsp:nvSpPr>
      <dsp:spPr>
        <a:xfrm>
          <a:off x="5318897" y="1989909"/>
          <a:ext cx="2841194" cy="17047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resistencia</a:t>
          </a:r>
          <a:endParaRPr lang="es-MX" sz="3100" kern="1200" dirty="0"/>
        </a:p>
      </dsp:txBody>
      <dsp:txXfrm>
        <a:off x="5318897" y="1989909"/>
        <a:ext cx="2841194" cy="17047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6/9/2020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arget="../media/image12.jpg" Type="http://schemas.openxmlformats.org/officeDocument/2006/relationships/image"/><Relationship Id="rId2" Target="../media/image11.jpg" Type="http://schemas.openxmlformats.org/officeDocument/2006/relationships/image"/><Relationship Id="rId1" Target="../slideLayouts/slideLayout14.xml" Type="http://schemas.openxmlformats.org/officeDocument/2006/relationships/slideLayout"/><Relationship Id="rId4" Target="../media/image13.jpeg" Type="http://schemas.openxmlformats.org/officeDocument/2006/relationships/image"/></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14.jpeg" Type="http://schemas.openxmlformats.org/officeDocument/2006/relationships/image"/><Relationship Id="rId1" Target="../slideLayouts/slideLayout8.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14.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Sigmund </a:t>
            </a:r>
            <a:r>
              <a:rPr lang="es-MX" dirty="0" err="1" smtClean="0"/>
              <a:t>freud</a:t>
            </a:r>
            <a:endParaRPr lang="es-MX" dirty="0"/>
          </a:p>
        </p:txBody>
      </p:sp>
      <p:sp>
        <p:nvSpPr>
          <p:cNvPr id="7" name="Marcador de posición de imagen 6"/>
          <p:cNvSpPr>
            <a:spLocks noGrp="1"/>
          </p:cNvSpPr>
          <p:nvPr>
            <p:ph type="pic" idx="1"/>
          </p:nvPr>
        </p:nvSpPr>
        <p:spPr/>
      </p:sp>
      <p:sp>
        <p:nvSpPr>
          <p:cNvPr id="3" name="Subtítulo 2"/>
          <p:cNvSpPr>
            <a:spLocks noGrp="1"/>
          </p:cNvSpPr>
          <p:nvPr>
            <p:ph type="body" sz="half" idx="2"/>
          </p:nvPr>
        </p:nvSpPr>
        <p:spPr/>
        <p:txBody>
          <a:bodyPr/>
          <a:lstStyle/>
          <a:p>
            <a:r>
              <a:rPr lang="es-MX" dirty="0" smtClean="0"/>
              <a:t>SU VIDA Y SU OBRA</a:t>
            </a:r>
            <a:endParaRPr lang="es-MX" dirty="0"/>
          </a:p>
        </p:txBody>
      </p:sp>
      <p:pic>
        <p:nvPicPr>
          <p:cNvPr id="5" name="Imagen 4"/>
          <p:cNvPicPr>
            <a:picLocks noChangeAspect="1"/>
          </p:cNvPicPr>
          <p:nvPr/>
        </p:nvPicPr>
        <p:blipFill>
          <a:blip r:embed="rId2"/>
          <a:stretch>
            <a:fillRect/>
          </a:stretch>
        </p:blipFill>
        <p:spPr>
          <a:xfrm>
            <a:off x="6671256" y="609601"/>
            <a:ext cx="4313057" cy="5417712"/>
          </a:xfrm>
          <a:prstGeom prst="rect">
            <a:avLst/>
          </a:prstGeom>
        </p:spPr>
      </p:pic>
    </p:spTree>
    <p:extLst>
      <p:ext uri="{BB962C8B-B14F-4D97-AF65-F5344CB8AC3E}">
        <p14:creationId xmlns:p14="http://schemas.microsoft.com/office/powerpoint/2010/main" val="400742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Una larga espera llega a su fin…</a:t>
            </a:r>
            <a:endParaRPr lang="es-MX" dirty="0"/>
          </a:p>
        </p:txBody>
      </p:sp>
      <p:sp>
        <p:nvSpPr>
          <p:cNvPr id="7" name="Marcador de texto 6"/>
          <p:cNvSpPr>
            <a:spLocks noGrp="1"/>
          </p:cNvSpPr>
          <p:nvPr>
            <p:ph type="body" sz="half" idx="2"/>
          </p:nvPr>
        </p:nvSpPr>
        <p:spPr/>
        <p:txBody>
          <a:bodyPr/>
          <a:lstStyle/>
          <a:p>
            <a:r>
              <a:rPr lang="es-MX" dirty="0">
                <a:effectLst/>
              </a:rPr>
              <a:t> </a:t>
            </a:r>
          </a:p>
          <a:p>
            <a:r>
              <a:rPr lang="es-MX" dirty="0" smtClean="0">
                <a:effectLst/>
              </a:rPr>
              <a:t>En 1886 </a:t>
            </a:r>
            <a:r>
              <a:rPr lang="es-MX" dirty="0">
                <a:effectLst/>
              </a:rPr>
              <a:t>abre su consultorio privado en </a:t>
            </a:r>
            <a:r>
              <a:rPr lang="es-MX" dirty="0" err="1">
                <a:effectLst/>
              </a:rPr>
              <a:t>Rathausstrasse</a:t>
            </a:r>
            <a:r>
              <a:rPr lang="es-MX" dirty="0">
                <a:effectLst/>
              </a:rPr>
              <a:t> al tiempo que trabajaba algunos días como neurólogo en el Instituto de Pediatría del profesor Max </a:t>
            </a:r>
            <a:r>
              <a:rPr lang="es-MX" dirty="0" err="1">
                <a:effectLst/>
              </a:rPr>
              <a:t>Kassowitz</a:t>
            </a:r>
            <a:r>
              <a:rPr lang="es-MX" dirty="0">
                <a:effectLst/>
              </a:rPr>
              <a:t>. Unos meses mas tarde, finalmente, luego de una larga espera, se casaría con Martha.</a:t>
            </a:r>
          </a:p>
          <a:p>
            <a:endParaRPr lang="es-MX" dirty="0"/>
          </a:p>
        </p:txBody>
      </p:sp>
      <p:pic>
        <p:nvPicPr>
          <p:cNvPr id="8" name="Marcador de contenido 7" descr="Freud en Imágenes"/>
          <p:cNvPicPr>
            <a:picLocks noGrp="1"/>
          </p:cNvPicPr>
          <p:nvPr>
            <p:ph idx="1"/>
          </p:nvPr>
        </p:nvPicPr>
        <p:blipFill>
          <a:blip r:embed="rId2"/>
          <a:srcRect/>
          <a:stretch>
            <a:fillRect/>
          </a:stretch>
        </p:blipFill>
        <p:spPr bwMode="auto">
          <a:xfrm>
            <a:off x="6143223" y="1076325"/>
            <a:ext cx="3953814" cy="4714874"/>
          </a:xfrm>
          <a:prstGeom prst="rect">
            <a:avLst/>
          </a:prstGeom>
          <a:noFill/>
          <a:ln w="9525">
            <a:noFill/>
            <a:miter lim="800000"/>
            <a:headEnd/>
            <a:tailEnd/>
          </a:ln>
        </p:spPr>
      </p:pic>
    </p:spTree>
    <p:extLst>
      <p:ext uri="{BB962C8B-B14F-4D97-AF65-F5344CB8AC3E}">
        <p14:creationId xmlns:p14="http://schemas.microsoft.com/office/powerpoint/2010/main" val="176455519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p:cNvSpPr>
            <a:spLocks noGrp="1"/>
          </p:cNvSpPr>
          <p:nvPr>
            <p:ph type="title"/>
          </p:nvPr>
        </p:nvSpPr>
        <p:spPr/>
        <p:txBody>
          <a:bodyPr>
            <a:normAutofit fontScale="90000"/>
          </a:bodyPr>
          <a:lstStyle/>
          <a:p>
            <a:r>
              <a:rPr lang="es-MX" dirty="0" smtClean="0"/>
              <a:t>Freud sobre la pista de la comprensión de los fenómenos histéricos…</a:t>
            </a:r>
            <a:endParaRPr lang="es-MX" dirty="0"/>
          </a:p>
        </p:txBody>
      </p:sp>
      <p:sp>
        <p:nvSpPr>
          <p:cNvPr id="6" name="Marcador de contenido 5"/>
          <p:cNvSpPr>
            <a:spLocks noGrp="1"/>
          </p:cNvSpPr>
          <p:nvPr>
            <p:ph idx="1"/>
          </p:nvPr>
        </p:nvSpPr>
        <p:spPr/>
        <p:txBody>
          <a:bodyPr>
            <a:normAutofit/>
          </a:bodyPr>
          <a:lstStyle/>
          <a:p>
            <a:r>
              <a:rPr lang="es-MX" dirty="0">
                <a:effectLst/>
              </a:rPr>
              <a:t> </a:t>
            </a:r>
            <a:r>
              <a:rPr lang="es-MX" dirty="0" smtClean="0">
                <a:effectLst/>
              </a:rPr>
              <a:t>Ya </a:t>
            </a:r>
            <a:r>
              <a:rPr lang="es-MX" dirty="0">
                <a:effectLst/>
              </a:rPr>
              <a:t>como consultante particular pronto se vio atendiendo a gran número de pacientes histéricos. Durante un tiempo utilizó los métodos terapéuticos de aceptación general: electroterapia, masajes y baños curativos. Posteriormente implementó con sus pacientes el método hipnótico sin obtener resultados satisfactorios.</a:t>
            </a:r>
          </a:p>
          <a:p>
            <a:r>
              <a:rPr lang="es-MX" dirty="0">
                <a:effectLst/>
              </a:rPr>
              <a:t>Freud tenía relación con un brillante médico en Viena llamado Josep </a:t>
            </a:r>
            <a:r>
              <a:rPr lang="es-MX" dirty="0" err="1">
                <a:effectLst/>
              </a:rPr>
              <a:t>Breuer</a:t>
            </a:r>
            <a:r>
              <a:rPr lang="es-MX" dirty="0">
                <a:effectLst/>
              </a:rPr>
              <a:t> quien llegó a tener gran influencia en él. Atendía </a:t>
            </a:r>
            <a:r>
              <a:rPr lang="es-MX" dirty="0" err="1">
                <a:effectLst/>
              </a:rPr>
              <a:t>Breuer</a:t>
            </a:r>
            <a:r>
              <a:rPr lang="es-MX" dirty="0">
                <a:effectLst/>
              </a:rPr>
              <a:t> el caso de una paciente que sufría de múltiples síntomas </a:t>
            </a:r>
            <a:r>
              <a:rPr lang="es-MX" dirty="0" smtClean="0">
                <a:effectLst/>
              </a:rPr>
              <a:t>histéricos conocida en sus escritos como </a:t>
            </a:r>
            <a:r>
              <a:rPr lang="es-MX" dirty="0">
                <a:effectLst/>
              </a:rPr>
              <a:t>“Anna O”. </a:t>
            </a:r>
          </a:p>
          <a:p>
            <a:pPr marL="0" indent="0">
              <a:buNone/>
            </a:pPr>
            <a:endParaRPr lang="es-MX" dirty="0">
              <a:effectLst/>
            </a:endParaRPr>
          </a:p>
          <a:p>
            <a:endParaRPr lang="es-MX" dirty="0"/>
          </a:p>
        </p:txBody>
      </p:sp>
    </p:spTree>
    <p:extLst>
      <p:ext uri="{BB962C8B-B14F-4D97-AF65-F5344CB8AC3E}">
        <p14:creationId xmlns:p14="http://schemas.microsoft.com/office/powerpoint/2010/main" val="492783919"/>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La catarsis…</a:t>
            </a:r>
            <a:endParaRPr lang="es-MX" dirty="0"/>
          </a:p>
        </p:txBody>
      </p:sp>
      <p:sp>
        <p:nvSpPr>
          <p:cNvPr id="6" name="Marcador de texto 5"/>
          <p:cNvSpPr>
            <a:spLocks noGrp="1"/>
          </p:cNvSpPr>
          <p:nvPr>
            <p:ph type="body" sz="half" idx="2"/>
          </p:nvPr>
        </p:nvSpPr>
        <p:spPr/>
        <p:txBody>
          <a:bodyPr>
            <a:normAutofit fontScale="92500"/>
          </a:bodyPr>
          <a:lstStyle/>
          <a:p>
            <a:r>
              <a:rPr lang="es-MX" dirty="0">
                <a:effectLst/>
              </a:rPr>
              <a:t>Su amigo y mentor le habría comunicado un descubrimiento: cuando en estado de hipnosis la paciente recordaba y al hablar daba expresión a la emoción asociada, los síntomas desaparecían.</a:t>
            </a:r>
          </a:p>
          <a:p>
            <a:r>
              <a:rPr lang="es-MX" dirty="0">
                <a:effectLst/>
              </a:rPr>
              <a:t> </a:t>
            </a:r>
            <a:r>
              <a:rPr lang="es-MX" dirty="0" smtClean="0">
                <a:effectLst/>
              </a:rPr>
              <a:t>Freud </a:t>
            </a:r>
            <a:r>
              <a:rPr lang="es-MX" dirty="0">
                <a:effectLst/>
              </a:rPr>
              <a:t>puso en práctica este método llamado “catarsis” y pronto publicaron juntos sus hallazgos clínicos: “Estudios sobre la histeria</a:t>
            </a:r>
            <a:r>
              <a:rPr lang="es-MX" dirty="0" smtClean="0">
                <a:effectLst/>
              </a:rPr>
              <a:t>” (1895).</a:t>
            </a:r>
            <a:endParaRPr lang="es-MX" dirty="0">
              <a:effectLst/>
            </a:endParaRPr>
          </a:p>
          <a:p>
            <a:endParaRPr lang="es-MX" dirty="0"/>
          </a:p>
        </p:txBody>
      </p:sp>
      <p:pic>
        <p:nvPicPr>
          <p:cNvPr id="7" name="Marcador de contenido 6" descr="El caso de Anna O | El significado de los sueños y el Psicoanálisi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0946" y="1455313"/>
            <a:ext cx="5190186" cy="4335886"/>
          </a:xfrm>
          <a:prstGeom prst="rect">
            <a:avLst/>
          </a:prstGeom>
          <a:noFill/>
          <a:ln>
            <a:noFill/>
          </a:ln>
        </p:spPr>
      </p:pic>
    </p:spTree>
    <p:extLst>
      <p:ext uri="{BB962C8B-B14F-4D97-AF65-F5344CB8AC3E}">
        <p14:creationId xmlns:p14="http://schemas.microsoft.com/office/powerpoint/2010/main" val="24808154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Estudios sobre la histeria</a:t>
            </a:r>
            <a:endParaRPr lang="es-MX" dirty="0"/>
          </a:p>
        </p:txBody>
      </p:sp>
      <p:sp>
        <p:nvSpPr>
          <p:cNvPr id="5" name="Marcador de texto 4"/>
          <p:cNvSpPr>
            <a:spLocks noGrp="1"/>
          </p:cNvSpPr>
          <p:nvPr>
            <p:ph type="body" idx="1"/>
          </p:nvPr>
        </p:nvSpPr>
        <p:spPr/>
        <p:txBody>
          <a:bodyPr/>
          <a:lstStyle/>
          <a:p>
            <a:endParaRPr lang="es-MX" dirty="0"/>
          </a:p>
        </p:txBody>
      </p:sp>
      <p:sp>
        <p:nvSpPr>
          <p:cNvPr id="8" name="Marcador de texto 7"/>
          <p:cNvSpPr>
            <a:spLocks noGrp="1"/>
          </p:cNvSpPr>
          <p:nvPr>
            <p:ph type="body" sz="half" idx="15"/>
          </p:nvPr>
        </p:nvSpPr>
        <p:spPr/>
        <p:txBody>
          <a:bodyPr/>
          <a:lstStyle/>
          <a:p>
            <a:endParaRPr lang="es-MX" dirty="0"/>
          </a:p>
        </p:txBody>
      </p:sp>
      <p:sp>
        <p:nvSpPr>
          <p:cNvPr id="6" name="Marcador de texto 5"/>
          <p:cNvSpPr>
            <a:spLocks noGrp="1"/>
          </p:cNvSpPr>
          <p:nvPr>
            <p:ph type="body" sz="quarter" idx="3"/>
          </p:nvPr>
        </p:nvSpPr>
        <p:spPr/>
        <p:txBody>
          <a:bodyPr/>
          <a:lstStyle/>
          <a:p>
            <a:endParaRPr lang="es-MX"/>
          </a:p>
        </p:txBody>
      </p:sp>
      <p:sp>
        <p:nvSpPr>
          <p:cNvPr id="9" name="Marcador de texto 8"/>
          <p:cNvSpPr>
            <a:spLocks noGrp="1"/>
          </p:cNvSpPr>
          <p:nvPr>
            <p:ph type="body" sz="half" idx="16"/>
          </p:nvPr>
        </p:nvSpPr>
        <p:spPr/>
        <p:txBody>
          <a:bodyPr/>
          <a:lstStyle/>
          <a:p>
            <a:endParaRPr lang="es-MX" dirty="0"/>
          </a:p>
        </p:txBody>
      </p:sp>
      <p:sp>
        <p:nvSpPr>
          <p:cNvPr id="7" name="Marcador de texto 6"/>
          <p:cNvSpPr>
            <a:spLocks noGrp="1"/>
          </p:cNvSpPr>
          <p:nvPr>
            <p:ph type="body" sz="quarter" idx="13"/>
          </p:nvPr>
        </p:nvSpPr>
        <p:spPr/>
        <p:txBody>
          <a:bodyPr/>
          <a:lstStyle/>
          <a:p>
            <a:endParaRPr lang="es-MX"/>
          </a:p>
        </p:txBody>
      </p:sp>
      <p:sp>
        <p:nvSpPr>
          <p:cNvPr id="10" name="Marcador de texto 9"/>
          <p:cNvSpPr>
            <a:spLocks noGrp="1"/>
          </p:cNvSpPr>
          <p:nvPr>
            <p:ph type="body" sz="half" idx="17"/>
          </p:nvPr>
        </p:nvSpPr>
        <p:spPr/>
        <p:txBody>
          <a:bodyPr/>
          <a:lstStyle/>
          <a:p>
            <a:endParaRPr lang="es-MX"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3531" y="2212799"/>
            <a:ext cx="3659481" cy="3410522"/>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33634" y="2281403"/>
            <a:ext cx="3721043" cy="3298558"/>
          </a:xfrm>
          <a:prstGeom prst="rect">
            <a:avLst/>
          </a:prstGeom>
        </p:spPr>
      </p:pic>
      <p:pic>
        <p:nvPicPr>
          <p:cNvPr id="14" name="Imagen 13" descr="Anna O, el caso que inspiró la creación del psicoanálisis - La ..."/>
          <p:cNvPicPr/>
          <p:nvPr/>
        </p:nvPicPr>
        <p:blipFill>
          <a:blip r:embed="rId4">
            <a:extLst>
              <a:ext uri="{28A0092B-C50C-407E-A947-70E740481C1C}">
                <a14:useLocalDpi xmlns:a14="http://schemas.microsoft.com/office/drawing/2010/main" val="0"/>
              </a:ext>
            </a:extLst>
          </a:blip>
          <a:srcRect/>
          <a:stretch>
            <a:fillRect/>
          </a:stretch>
        </p:blipFill>
        <p:spPr bwMode="auto">
          <a:xfrm>
            <a:off x="7973298" y="2070160"/>
            <a:ext cx="3291211" cy="3769360"/>
          </a:xfrm>
          <a:prstGeom prst="rect">
            <a:avLst/>
          </a:prstGeom>
          <a:noFill/>
          <a:ln>
            <a:noFill/>
          </a:ln>
        </p:spPr>
      </p:pic>
    </p:spTree>
    <p:extLst>
      <p:ext uri="{BB962C8B-B14F-4D97-AF65-F5344CB8AC3E}">
        <p14:creationId xmlns:p14="http://schemas.microsoft.com/office/powerpoint/2010/main" val="35462331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smtClean="0"/>
              <a:t>El complejo de Edipo…</a:t>
            </a:r>
            <a:endParaRPr lang="es-MX" dirty="0"/>
          </a:p>
        </p:txBody>
      </p:sp>
      <p:sp>
        <p:nvSpPr>
          <p:cNvPr id="10" name="Marcador de contenido 9"/>
          <p:cNvSpPr>
            <a:spLocks noGrp="1"/>
          </p:cNvSpPr>
          <p:nvPr>
            <p:ph idx="1"/>
          </p:nvPr>
        </p:nvSpPr>
        <p:spPr/>
        <p:txBody>
          <a:bodyPr>
            <a:normAutofit fontScale="92500" lnSpcReduction="20000"/>
          </a:bodyPr>
          <a:lstStyle/>
          <a:p>
            <a:pPr marL="0" indent="0">
              <a:buNone/>
            </a:pPr>
            <a:endParaRPr lang="es-MX" dirty="0">
              <a:effectLst/>
            </a:endParaRPr>
          </a:p>
          <a:p>
            <a:r>
              <a:rPr lang="es-MX" dirty="0">
                <a:effectLst/>
              </a:rPr>
              <a:t> </a:t>
            </a:r>
            <a:r>
              <a:rPr lang="es-MX" dirty="0" smtClean="0">
                <a:effectLst/>
              </a:rPr>
              <a:t>Freud </a:t>
            </a:r>
            <a:r>
              <a:rPr lang="es-MX" dirty="0">
                <a:effectLst/>
              </a:rPr>
              <a:t>comenzó a utilizar con exclusividad dicho método y esto lo llevó a concluir una idea que tendría enormes consecuencias:  que los síntomas </a:t>
            </a:r>
            <a:r>
              <a:rPr lang="es-MX" dirty="0" err="1">
                <a:effectLst/>
              </a:rPr>
              <a:t>psiconeuróticos</a:t>
            </a:r>
            <a:r>
              <a:rPr lang="es-MX" dirty="0">
                <a:effectLst/>
              </a:rPr>
              <a:t> estaban relacionados con la historia sexual del paciente. Esta hipótesis comenzó a generar un distanciamiento entre </a:t>
            </a:r>
            <a:r>
              <a:rPr lang="es-MX" dirty="0" err="1">
                <a:effectLst/>
              </a:rPr>
              <a:t>Breuer</a:t>
            </a:r>
            <a:r>
              <a:rPr lang="es-MX" dirty="0">
                <a:effectLst/>
              </a:rPr>
              <a:t> y Freud pues el primero nunca compartió dicha posibilidad.</a:t>
            </a:r>
          </a:p>
          <a:p>
            <a:r>
              <a:rPr lang="es-MX" dirty="0">
                <a:effectLst/>
              </a:rPr>
              <a:t> </a:t>
            </a:r>
            <a:r>
              <a:rPr lang="es-MX" dirty="0" smtClean="0">
                <a:effectLst/>
              </a:rPr>
              <a:t>Al </a:t>
            </a:r>
            <a:r>
              <a:rPr lang="es-MX" dirty="0">
                <a:effectLst/>
              </a:rPr>
              <a:t>tiempo que la amistad con </a:t>
            </a:r>
            <a:r>
              <a:rPr lang="es-MX" dirty="0" err="1">
                <a:effectLst/>
              </a:rPr>
              <a:t>Breuer</a:t>
            </a:r>
            <a:r>
              <a:rPr lang="es-MX" dirty="0">
                <a:effectLst/>
              </a:rPr>
              <a:t> se enfriaba, comenzaba a tener relevancia la amistad con </a:t>
            </a:r>
            <a:r>
              <a:rPr lang="es-MX" dirty="0" err="1">
                <a:effectLst/>
              </a:rPr>
              <a:t>Whilhelm</a:t>
            </a:r>
            <a:r>
              <a:rPr lang="es-MX" dirty="0">
                <a:effectLst/>
              </a:rPr>
              <a:t> </a:t>
            </a:r>
            <a:r>
              <a:rPr lang="es-MX" dirty="0" err="1">
                <a:effectLst/>
              </a:rPr>
              <a:t>Fliess</a:t>
            </a:r>
            <a:r>
              <a:rPr lang="es-MX" dirty="0">
                <a:effectLst/>
              </a:rPr>
              <a:t>, quien era otorrinolaringólogo y  era famoso por realizar dos </a:t>
            </a:r>
            <a:r>
              <a:rPr lang="es-MX" dirty="0" err="1">
                <a:effectLst/>
              </a:rPr>
              <a:t>descurimientos</a:t>
            </a:r>
            <a:r>
              <a:rPr lang="es-MX" dirty="0">
                <a:effectLst/>
              </a:rPr>
              <a:t>: la importancia de los ciclos periódicos en los organismos y la teoría de la bisexualidad. Freud mantendrá durante varios años una constante comunicación </a:t>
            </a:r>
            <a:r>
              <a:rPr lang="es-MX" dirty="0" smtClean="0">
                <a:effectLst/>
              </a:rPr>
              <a:t>epistolar. Poco a poco </a:t>
            </a:r>
            <a:r>
              <a:rPr lang="es-MX" dirty="0">
                <a:effectLst/>
              </a:rPr>
              <a:t>va acercándose a descubrir fenómenos psicológicos nunca antes vistos y </a:t>
            </a:r>
            <a:r>
              <a:rPr lang="es-MX" dirty="0" smtClean="0">
                <a:effectLst/>
              </a:rPr>
              <a:t>nombrados. Es </a:t>
            </a:r>
            <a:r>
              <a:rPr lang="es-MX" dirty="0">
                <a:effectLst/>
              </a:rPr>
              <a:t>en estos años en que descubre el Complejo de Edipo. </a:t>
            </a:r>
          </a:p>
          <a:p>
            <a:endParaRPr lang="es-MX" dirty="0"/>
          </a:p>
        </p:txBody>
      </p:sp>
    </p:spTree>
    <p:extLst>
      <p:ext uri="{BB962C8B-B14F-4D97-AF65-F5344CB8AC3E}">
        <p14:creationId xmlns:p14="http://schemas.microsoft.com/office/powerpoint/2010/main" val="13309326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smtClean="0"/>
              <a:t>Los fenómenos oníricos…</a:t>
            </a:r>
            <a:endParaRPr lang="es-MX" dirty="0"/>
          </a:p>
        </p:txBody>
      </p:sp>
      <p:sp>
        <p:nvSpPr>
          <p:cNvPr id="11" name="Marcador de texto 10"/>
          <p:cNvSpPr>
            <a:spLocks noGrp="1"/>
          </p:cNvSpPr>
          <p:nvPr>
            <p:ph type="body" sz="half" idx="2"/>
          </p:nvPr>
        </p:nvSpPr>
        <p:spPr/>
        <p:txBody>
          <a:bodyPr>
            <a:normAutofit fontScale="77500" lnSpcReduction="20000"/>
          </a:bodyPr>
          <a:lstStyle/>
          <a:p>
            <a:r>
              <a:rPr lang="es-MX" dirty="0">
                <a:effectLst/>
              </a:rPr>
              <a:t>Freud va interesándose en los fenómenos  oníricos al percatarse de que sus pacientes le hablaban con frecuencia de los sueños, y que, entre éstos y los síntomas existía alguna relación. Así, Freud se enfoca en el estudio sistemático de la psicología de los sueños analizando los propios y los de sus pacientes.</a:t>
            </a:r>
          </a:p>
          <a:p>
            <a:r>
              <a:rPr lang="es-MX" dirty="0">
                <a:effectLst/>
              </a:rPr>
              <a:t>Para 1989 está listo el manuscrito de “La interpretación de los sueños” que tendrá sin duda, una amplia influencia en el pensamiento occidental. Así mismo, se da cuenta de que será imperativo explorar su propio inconsciente para poder acceder -a través de las asociaciones libres- al inconsciente de sus pacientes. De esta manera inicia su autoanálisis.</a:t>
            </a:r>
          </a:p>
          <a:p>
            <a:endParaRPr lang="es-MX" dirty="0"/>
          </a:p>
        </p:txBody>
      </p:sp>
      <p:pic>
        <p:nvPicPr>
          <p:cNvPr id="14" name="Marcador de contenido 13"/>
          <p:cNvPicPr>
            <a:picLocks noGrp="1" noChangeAspect="1"/>
          </p:cNvPicPr>
          <p:nvPr>
            <p:ph idx="1"/>
          </p:nvPr>
        </p:nvPicPr>
        <p:blipFill>
          <a:blip r:embed="rId2"/>
          <a:stretch>
            <a:fillRect/>
          </a:stretch>
        </p:blipFill>
        <p:spPr>
          <a:xfrm>
            <a:off x="6761409" y="1068946"/>
            <a:ext cx="3348507" cy="4945487"/>
          </a:xfrm>
          <a:prstGeom prst="rect">
            <a:avLst/>
          </a:prstGeom>
        </p:spPr>
      </p:pic>
    </p:spTree>
    <p:extLst>
      <p:ext uri="{BB962C8B-B14F-4D97-AF65-F5344CB8AC3E}">
        <p14:creationId xmlns:p14="http://schemas.microsoft.com/office/powerpoint/2010/main" val="332706847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smtClean="0"/>
              <a:t>La primera tópica</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33285150"/>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380740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MX" dirty="0"/>
          </a:p>
        </p:txBody>
      </p:sp>
      <p:sp>
        <p:nvSpPr>
          <p:cNvPr id="6" name="Marcador de texto 5"/>
          <p:cNvSpPr>
            <a:spLocks noGrp="1"/>
          </p:cNvSpPr>
          <p:nvPr>
            <p:ph type="body" idx="1"/>
          </p:nvPr>
        </p:nvSpPr>
        <p:spPr/>
        <p:txBody>
          <a:bodyPr/>
          <a:lstStyle/>
          <a:p>
            <a:endParaRPr lang="es-MX"/>
          </a:p>
        </p:txBody>
      </p:sp>
      <p:pic>
        <p:nvPicPr>
          <p:cNvPr id="13" name="Imagen 12"/>
          <p:cNvPicPr>
            <a:picLocks noChangeAspect="1"/>
          </p:cNvPicPr>
          <p:nvPr/>
        </p:nvPicPr>
        <p:blipFill>
          <a:blip r:embed="rId2"/>
          <a:stretch>
            <a:fillRect/>
          </a:stretch>
        </p:blipFill>
        <p:spPr>
          <a:xfrm>
            <a:off x="979313" y="2019610"/>
            <a:ext cx="3167917" cy="3811696"/>
          </a:xfrm>
          <a:prstGeom prst="rect">
            <a:avLst/>
          </a:prstGeom>
        </p:spPr>
      </p:pic>
      <p:sp>
        <p:nvSpPr>
          <p:cNvPr id="9" name="Marcador de texto 8"/>
          <p:cNvSpPr>
            <a:spLocks noGrp="1"/>
          </p:cNvSpPr>
          <p:nvPr>
            <p:ph type="body" sz="half" idx="15"/>
          </p:nvPr>
        </p:nvSpPr>
        <p:spPr/>
        <p:txBody>
          <a:bodyPr/>
          <a:lstStyle/>
          <a:p>
            <a:endParaRPr lang="es-MX" dirty="0"/>
          </a:p>
        </p:txBody>
      </p:sp>
      <p:sp>
        <p:nvSpPr>
          <p:cNvPr id="7" name="Marcador de texto 6"/>
          <p:cNvSpPr>
            <a:spLocks noGrp="1"/>
          </p:cNvSpPr>
          <p:nvPr>
            <p:ph type="body" sz="quarter" idx="3"/>
          </p:nvPr>
        </p:nvSpPr>
        <p:spPr/>
        <p:txBody>
          <a:bodyPr/>
          <a:lstStyle/>
          <a:p>
            <a:endParaRPr lang="es-MX"/>
          </a:p>
        </p:txBody>
      </p:sp>
      <p:sp>
        <p:nvSpPr>
          <p:cNvPr id="10" name="Marcador de texto 9"/>
          <p:cNvSpPr>
            <a:spLocks noGrp="1"/>
          </p:cNvSpPr>
          <p:nvPr>
            <p:ph type="body" sz="half" idx="16"/>
          </p:nvPr>
        </p:nvSpPr>
        <p:spPr/>
        <p:txBody>
          <a:bodyPr/>
          <a:lstStyle/>
          <a:p>
            <a:r>
              <a:rPr lang="es-MX" dirty="0">
                <a:effectLst/>
              </a:rPr>
              <a:t> </a:t>
            </a:r>
          </a:p>
          <a:p>
            <a:r>
              <a:rPr lang="es-MX" dirty="0">
                <a:effectLst/>
              </a:rPr>
              <a:t>En el lapso entre 1900 a 1905 se publicaron libros de gran importancia: “Análisis fragmentario de una histeria”, “Psicopatología de la vida cotidiana” y  “Tres ensayos sobre una teoría sexual”.</a:t>
            </a:r>
          </a:p>
          <a:p>
            <a:endParaRPr lang="es-MX" dirty="0"/>
          </a:p>
        </p:txBody>
      </p:sp>
      <p:sp>
        <p:nvSpPr>
          <p:cNvPr id="8" name="Marcador de texto 7"/>
          <p:cNvSpPr>
            <a:spLocks noGrp="1"/>
          </p:cNvSpPr>
          <p:nvPr>
            <p:ph type="body" sz="quarter" idx="13"/>
          </p:nvPr>
        </p:nvSpPr>
        <p:spPr/>
        <p:txBody>
          <a:bodyPr/>
          <a:lstStyle/>
          <a:p>
            <a:endParaRPr lang="es-MX"/>
          </a:p>
        </p:txBody>
      </p:sp>
      <p:sp>
        <p:nvSpPr>
          <p:cNvPr id="11" name="Marcador de texto 10"/>
          <p:cNvSpPr>
            <a:spLocks noGrp="1"/>
          </p:cNvSpPr>
          <p:nvPr>
            <p:ph type="body" sz="half" idx="17"/>
          </p:nvPr>
        </p:nvSpPr>
        <p:spPr/>
        <p:txBody>
          <a:bodyPr/>
          <a:lstStyle/>
          <a:p>
            <a:endParaRPr lang="es-MX" dirty="0"/>
          </a:p>
        </p:txBody>
      </p:sp>
      <p:pic>
        <p:nvPicPr>
          <p:cNvPr id="12" name="Imagen 11" descr="Tres ensayos sobre teoría sexual - Wikipedia, la enciclopedia libre"/>
          <p:cNvPicPr/>
          <p:nvPr/>
        </p:nvPicPr>
        <p:blipFill>
          <a:blip r:embed="rId3">
            <a:extLst>
              <a:ext uri="{28A0092B-C50C-407E-A947-70E740481C1C}">
                <a14:useLocalDpi xmlns:a14="http://schemas.microsoft.com/office/drawing/2010/main" val="0"/>
              </a:ext>
            </a:extLst>
          </a:blip>
          <a:srcRect/>
          <a:stretch>
            <a:fillRect/>
          </a:stretch>
        </p:blipFill>
        <p:spPr bwMode="auto">
          <a:xfrm>
            <a:off x="8104253" y="1994623"/>
            <a:ext cx="3029299" cy="3770819"/>
          </a:xfrm>
          <a:prstGeom prst="rect">
            <a:avLst/>
          </a:prstGeom>
          <a:noFill/>
          <a:ln>
            <a:noFill/>
          </a:ln>
        </p:spPr>
      </p:pic>
    </p:spTree>
    <p:extLst>
      <p:ext uri="{BB962C8B-B14F-4D97-AF65-F5344CB8AC3E}">
        <p14:creationId xmlns:p14="http://schemas.microsoft.com/office/powerpoint/2010/main" val="38326155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p:cNvSpPr>
            <a:spLocks noGrp="1"/>
          </p:cNvSpPr>
          <p:nvPr>
            <p:ph type="title"/>
          </p:nvPr>
        </p:nvSpPr>
        <p:spPr/>
        <p:txBody>
          <a:bodyPr/>
          <a:lstStyle/>
          <a:p>
            <a:r>
              <a:rPr lang="es-MX" dirty="0" smtClean="0"/>
              <a:t>La sociedad de los miércoles…</a:t>
            </a:r>
            <a:endParaRPr lang="es-MX" dirty="0"/>
          </a:p>
        </p:txBody>
      </p:sp>
      <p:sp>
        <p:nvSpPr>
          <p:cNvPr id="20" name="Marcador de contenido 19"/>
          <p:cNvSpPr>
            <a:spLocks noGrp="1"/>
          </p:cNvSpPr>
          <p:nvPr>
            <p:ph idx="1"/>
          </p:nvPr>
        </p:nvSpPr>
        <p:spPr/>
        <p:txBody>
          <a:bodyPr/>
          <a:lstStyle/>
          <a:p>
            <a:r>
              <a:rPr lang="es-MX" dirty="0">
                <a:effectLst/>
              </a:rPr>
              <a:t> </a:t>
            </a:r>
            <a:r>
              <a:rPr lang="es-MX" dirty="0" smtClean="0">
                <a:effectLst/>
              </a:rPr>
              <a:t>Para </a:t>
            </a:r>
            <a:r>
              <a:rPr lang="es-MX" dirty="0">
                <a:effectLst/>
              </a:rPr>
              <a:t>1902, varios médicos comenzaron a reunirse en la casa de Freud para discutir sus trabajos, con el tiempo el grupo de seguidores se incrementó y para 1908  ya contaba con  22 miembros. </a:t>
            </a:r>
            <a:r>
              <a:rPr lang="en-US" dirty="0">
                <a:effectLst/>
              </a:rPr>
              <a:t>Entre </a:t>
            </a:r>
            <a:r>
              <a:rPr lang="en-US" dirty="0" err="1">
                <a:effectLst/>
              </a:rPr>
              <a:t>ellos</a:t>
            </a:r>
            <a:r>
              <a:rPr lang="en-US" dirty="0">
                <a:effectLst/>
              </a:rPr>
              <a:t>: Alfred Adler, Rudolf </a:t>
            </a:r>
            <a:r>
              <a:rPr lang="en-US" dirty="0" err="1">
                <a:effectLst/>
              </a:rPr>
              <a:t>Reitler</a:t>
            </a:r>
            <a:r>
              <a:rPr lang="en-US" dirty="0">
                <a:effectLst/>
              </a:rPr>
              <a:t>, Max </a:t>
            </a:r>
            <a:r>
              <a:rPr lang="en-US" dirty="0" err="1">
                <a:effectLst/>
              </a:rPr>
              <a:t>Kahane</a:t>
            </a:r>
            <a:r>
              <a:rPr lang="en-US" dirty="0">
                <a:effectLst/>
              </a:rPr>
              <a:t>, Wilhelm </a:t>
            </a:r>
            <a:r>
              <a:rPr lang="en-US" dirty="0" err="1">
                <a:effectLst/>
              </a:rPr>
              <a:t>Stekel</a:t>
            </a:r>
            <a:r>
              <a:rPr lang="en-US" dirty="0">
                <a:effectLst/>
              </a:rPr>
              <a:t>, Paul </a:t>
            </a:r>
            <a:r>
              <a:rPr lang="en-US" dirty="0" err="1">
                <a:effectLst/>
              </a:rPr>
              <a:t>Federn</a:t>
            </a:r>
            <a:r>
              <a:rPr lang="en-US" dirty="0">
                <a:effectLst/>
              </a:rPr>
              <a:t>, Otto Rank, </a:t>
            </a:r>
            <a:r>
              <a:rPr lang="en-US" dirty="0" err="1">
                <a:effectLst/>
              </a:rPr>
              <a:t>Hanns</a:t>
            </a:r>
            <a:r>
              <a:rPr lang="en-US" dirty="0">
                <a:effectLst/>
              </a:rPr>
              <a:t> Sachs. </a:t>
            </a:r>
            <a:endParaRPr lang="es-MX" dirty="0">
              <a:effectLst/>
            </a:endParaRPr>
          </a:p>
          <a:p>
            <a:r>
              <a:rPr lang="es-MX" dirty="0">
                <a:effectLst/>
              </a:rPr>
              <a:t>Poco a poco se le unieron personalidades del extranjero como: </a:t>
            </a:r>
            <a:r>
              <a:rPr lang="es-MX" dirty="0" err="1">
                <a:effectLst/>
              </a:rPr>
              <a:t>Sandor</a:t>
            </a:r>
            <a:r>
              <a:rPr lang="es-MX" dirty="0">
                <a:effectLst/>
              </a:rPr>
              <a:t> </a:t>
            </a:r>
            <a:r>
              <a:rPr lang="es-MX" dirty="0" err="1">
                <a:effectLst/>
              </a:rPr>
              <a:t>Ferenczi</a:t>
            </a:r>
            <a:r>
              <a:rPr lang="es-MX" dirty="0">
                <a:effectLst/>
              </a:rPr>
              <a:t>, A. </a:t>
            </a:r>
            <a:r>
              <a:rPr lang="es-MX" dirty="0" err="1">
                <a:effectLst/>
              </a:rPr>
              <a:t>Brill</a:t>
            </a:r>
            <a:r>
              <a:rPr lang="es-MX" dirty="0">
                <a:effectLst/>
              </a:rPr>
              <a:t>, Karl Abraham, Max </a:t>
            </a:r>
            <a:r>
              <a:rPr lang="es-MX" dirty="0" err="1">
                <a:effectLst/>
              </a:rPr>
              <a:t>Eitingon</a:t>
            </a:r>
            <a:r>
              <a:rPr lang="es-MX" dirty="0">
                <a:effectLst/>
              </a:rPr>
              <a:t>, Carl Jung.</a:t>
            </a:r>
          </a:p>
          <a:p>
            <a:endParaRPr lang="es-MX" dirty="0"/>
          </a:p>
        </p:txBody>
      </p:sp>
    </p:spTree>
    <p:extLst>
      <p:ext uri="{BB962C8B-B14F-4D97-AF65-F5344CB8AC3E}">
        <p14:creationId xmlns:p14="http://schemas.microsoft.com/office/powerpoint/2010/main" val="15212956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I.P.A.</a:t>
            </a:r>
            <a:endParaRPr lang="es-MX" dirty="0"/>
          </a:p>
        </p:txBody>
      </p:sp>
      <p:sp>
        <p:nvSpPr>
          <p:cNvPr id="6" name="Marcador de texto 5"/>
          <p:cNvSpPr>
            <a:spLocks noGrp="1"/>
          </p:cNvSpPr>
          <p:nvPr>
            <p:ph type="body" sz="half" idx="2"/>
          </p:nvPr>
        </p:nvSpPr>
        <p:spPr/>
        <p:txBody>
          <a:bodyPr/>
          <a:lstStyle/>
          <a:p>
            <a:endParaRPr lang="es-MX" dirty="0" smtClean="0">
              <a:effectLst/>
            </a:endParaRPr>
          </a:p>
          <a:p>
            <a:r>
              <a:rPr lang="es-MX" dirty="0" smtClean="0">
                <a:effectLst/>
              </a:rPr>
              <a:t>Para </a:t>
            </a:r>
            <a:r>
              <a:rPr lang="es-MX" dirty="0">
                <a:effectLst/>
              </a:rPr>
              <a:t>1910 se funda en </a:t>
            </a:r>
            <a:r>
              <a:rPr lang="es-MX" dirty="0" err="1">
                <a:effectLst/>
              </a:rPr>
              <a:t>Nuremberg</a:t>
            </a:r>
            <a:r>
              <a:rPr lang="es-MX" dirty="0">
                <a:effectLst/>
              </a:rPr>
              <a:t> la Asociación Psicoanalítica Internacional</a:t>
            </a:r>
          </a:p>
          <a:p>
            <a:endParaRPr lang="es-MX" dirty="0"/>
          </a:p>
        </p:txBody>
      </p:sp>
      <p:pic>
        <p:nvPicPr>
          <p:cNvPr id="7" name="Marcador de contenido 6" descr="Sigmund Freud y el psicoanálisis: inspiración onírica"/>
          <p:cNvPicPr>
            <a:picLocks noGrp="1"/>
          </p:cNvPicPr>
          <p:nvPr>
            <p:ph idx="1"/>
          </p:nvPr>
        </p:nvPicPr>
        <p:blipFill>
          <a:blip r:embed="rId2"/>
          <a:srcRect/>
          <a:stretch>
            <a:fillRect/>
          </a:stretch>
        </p:blipFill>
        <p:spPr bwMode="auto">
          <a:xfrm>
            <a:off x="5078413" y="879277"/>
            <a:ext cx="6189662" cy="4642246"/>
          </a:xfrm>
          <a:prstGeom prst="rect">
            <a:avLst/>
          </a:prstGeom>
          <a:noFill/>
          <a:ln w="9525">
            <a:noFill/>
            <a:miter lim="800000"/>
            <a:headEnd/>
            <a:tailEnd/>
          </a:ln>
        </p:spPr>
      </p:pic>
    </p:spTree>
    <p:extLst>
      <p:ext uri="{BB962C8B-B14F-4D97-AF65-F5344CB8AC3E}">
        <p14:creationId xmlns:p14="http://schemas.microsoft.com/office/powerpoint/2010/main" val="8821047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smtClean="0"/>
              <a:t>El comienzo…</a:t>
            </a:r>
            <a:endParaRPr lang="es-MX" dirty="0"/>
          </a:p>
        </p:txBody>
      </p:sp>
      <p:sp>
        <p:nvSpPr>
          <p:cNvPr id="9" name="Marcador de texto 8"/>
          <p:cNvSpPr>
            <a:spLocks noGrp="1"/>
          </p:cNvSpPr>
          <p:nvPr>
            <p:ph type="body" sz="half" idx="2"/>
          </p:nvPr>
        </p:nvSpPr>
        <p:spPr/>
        <p:txBody>
          <a:bodyPr/>
          <a:lstStyle/>
          <a:p>
            <a:r>
              <a:rPr lang="es-MX" dirty="0" smtClean="0"/>
              <a:t>Freud nació en </a:t>
            </a:r>
            <a:r>
              <a:rPr lang="es-MX" dirty="0" err="1" smtClean="0"/>
              <a:t>Freiberg</a:t>
            </a:r>
            <a:r>
              <a:rPr lang="es-MX" dirty="0" smtClean="0"/>
              <a:t> (Moravia) un 6 de mayo de 1856, situada a 240 kilómetros de Viena.</a:t>
            </a:r>
          </a:p>
          <a:p>
            <a:r>
              <a:rPr lang="es-MX" dirty="0" smtClean="0"/>
              <a:t>Primer hijo del tercer matrimonio de Jacob Freud.</a:t>
            </a:r>
          </a:p>
          <a:p>
            <a:r>
              <a:rPr lang="es-MX" dirty="0" smtClean="0"/>
              <a:t>Se describe a Freud como un niño bueno, alegre y </a:t>
            </a:r>
            <a:r>
              <a:rPr lang="es-MX" dirty="0" err="1" smtClean="0"/>
              <a:t>viváz</a:t>
            </a:r>
            <a:r>
              <a:rPr lang="es-MX" dirty="0" smtClean="0"/>
              <a:t>.</a:t>
            </a:r>
          </a:p>
          <a:p>
            <a:endParaRPr lang="es-MX" dirty="0"/>
          </a:p>
        </p:txBody>
      </p:sp>
      <p:pic>
        <p:nvPicPr>
          <p:cNvPr id="10" name="Marcador de contenido 9" descr="Ψ El Padre del Psicoanálisis | Su historia en fotografí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5744" y="685800"/>
            <a:ext cx="5715000" cy="5029200"/>
          </a:xfrm>
          <a:prstGeom prst="rect">
            <a:avLst/>
          </a:prstGeom>
          <a:noFill/>
          <a:ln>
            <a:noFill/>
          </a:ln>
        </p:spPr>
      </p:pic>
    </p:spTree>
    <p:extLst>
      <p:ext uri="{BB962C8B-B14F-4D97-AF65-F5344CB8AC3E}">
        <p14:creationId xmlns:p14="http://schemas.microsoft.com/office/powerpoint/2010/main" val="2516541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La primera guerra mundial…</a:t>
            </a:r>
            <a:endParaRPr lang="es-MX" dirty="0"/>
          </a:p>
        </p:txBody>
      </p:sp>
      <p:sp>
        <p:nvSpPr>
          <p:cNvPr id="6" name="Marcador de contenido 5"/>
          <p:cNvSpPr>
            <a:spLocks noGrp="1"/>
          </p:cNvSpPr>
          <p:nvPr>
            <p:ph idx="1"/>
          </p:nvPr>
        </p:nvSpPr>
        <p:spPr/>
        <p:txBody>
          <a:bodyPr>
            <a:normAutofit lnSpcReduction="10000"/>
          </a:bodyPr>
          <a:lstStyle/>
          <a:p>
            <a:r>
              <a:rPr lang="es-MX" dirty="0">
                <a:effectLst/>
              </a:rPr>
              <a:t> </a:t>
            </a:r>
            <a:r>
              <a:rPr lang="es-MX" dirty="0" smtClean="0">
                <a:effectLst/>
              </a:rPr>
              <a:t>En </a:t>
            </a:r>
            <a:r>
              <a:rPr lang="es-MX" dirty="0">
                <a:effectLst/>
              </a:rPr>
              <a:t>la esfera personal, la familia Freud debe enfrentar la incertidumbre al ser llamados a filas </a:t>
            </a:r>
            <a:r>
              <a:rPr lang="es-MX" dirty="0" smtClean="0">
                <a:effectLst/>
              </a:rPr>
              <a:t>sus </a:t>
            </a:r>
            <a:r>
              <a:rPr lang="es-MX" dirty="0">
                <a:effectLst/>
              </a:rPr>
              <a:t>tres hijos varones. Sin embargo, la actividad investigativa de Freud continúa. Para 1915 escribe las contribuciones a la metapsicología en la que expone mediante un elevado nivel </a:t>
            </a:r>
            <a:r>
              <a:rPr lang="es-MX" dirty="0" smtClean="0">
                <a:effectLst/>
              </a:rPr>
              <a:t>el </a:t>
            </a:r>
            <a:r>
              <a:rPr lang="es-MX" dirty="0">
                <a:effectLst/>
              </a:rPr>
              <a:t>resultado de sus investigaciones psicoanalíticas.</a:t>
            </a:r>
          </a:p>
          <a:p>
            <a:r>
              <a:rPr lang="es-MX" dirty="0">
                <a:effectLst/>
              </a:rPr>
              <a:t>Con el avanzar de la guerra, las condiciones cada vez más difíciles comenzaron a hacer mella en su ánimo. En una carta a </a:t>
            </a:r>
            <a:r>
              <a:rPr lang="es-MX" dirty="0" err="1">
                <a:effectLst/>
              </a:rPr>
              <a:t>Ferenczi</a:t>
            </a:r>
            <a:r>
              <a:rPr lang="es-MX" dirty="0">
                <a:effectLst/>
              </a:rPr>
              <a:t> en 1917 escribiría: “He trabajado mucho, estoy gastado y este mundo empieza a inspirarme repugnancia…”. En este punto, Freud tenía grandes dudas acerca de las posibilidades para la continuación de su obra.</a:t>
            </a:r>
          </a:p>
          <a:p>
            <a:endParaRPr lang="es-MX" dirty="0"/>
          </a:p>
        </p:txBody>
      </p:sp>
    </p:spTree>
    <p:extLst>
      <p:ext uri="{BB962C8B-B14F-4D97-AF65-F5344CB8AC3E}">
        <p14:creationId xmlns:p14="http://schemas.microsoft.com/office/powerpoint/2010/main" val="820267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Los duelos…</a:t>
            </a:r>
            <a:endParaRPr lang="es-MX" dirty="0"/>
          </a:p>
        </p:txBody>
      </p:sp>
      <p:sp>
        <p:nvSpPr>
          <p:cNvPr id="9" name="Marcador de texto 8"/>
          <p:cNvSpPr>
            <a:spLocks noGrp="1"/>
          </p:cNvSpPr>
          <p:nvPr>
            <p:ph type="body" sz="half" idx="2"/>
          </p:nvPr>
        </p:nvSpPr>
        <p:spPr/>
        <p:txBody>
          <a:bodyPr>
            <a:normAutofit fontScale="92500" lnSpcReduction="20000"/>
          </a:bodyPr>
          <a:lstStyle/>
          <a:p>
            <a:r>
              <a:rPr lang="es-MX" dirty="0">
                <a:effectLst/>
              </a:rPr>
              <a:t>  </a:t>
            </a:r>
            <a:r>
              <a:rPr lang="es-MX" dirty="0" smtClean="0">
                <a:effectLst/>
              </a:rPr>
              <a:t>En </a:t>
            </a:r>
            <a:r>
              <a:rPr lang="es-MX" dirty="0">
                <a:effectLst/>
              </a:rPr>
              <a:t>1920 Freud sufriría dos dolorosas pérdidas: el 20 de enero de ese año murió </a:t>
            </a:r>
            <a:r>
              <a:rPr lang="es-MX" dirty="0" err="1">
                <a:effectLst/>
              </a:rPr>
              <a:t>Anton</a:t>
            </a:r>
            <a:r>
              <a:rPr lang="es-MX" dirty="0">
                <a:effectLst/>
              </a:rPr>
              <a:t> Von </a:t>
            </a:r>
            <a:r>
              <a:rPr lang="es-MX" dirty="0" err="1">
                <a:effectLst/>
              </a:rPr>
              <a:t>Freund</a:t>
            </a:r>
            <a:r>
              <a:rPr lang="es-MX" dirty="0">
                <a:effectLst/>
              </a:rPr>
              <a:t>, amigo cercano y generoso seguidor del movimiento. El 25 de enero, muere </a:t>
            </a:r>
            <a:r>
              <a:rPr lang="es-MX" dirty="0" err="1">
                <a:effectLst/>
              </a:rPr>
              <a:t>Sophie</a:t>
            </a:r>
            <a:r>
              <a:rPr lang="es-MX" dirty="0">
                <a:effectLst/>
              </a:rPr>
              <a:t>, la segunda hija de Freud a sus 27 años. A pesar de esto, en julio de 1920 concluyó “Más allá del principio del placer”, obra fundamental en la que expone dos innovadoras hipótesis: el impulso de muerte y compulsión a la repetición. </a:t>
            </a:r>
          </a:p>
          <a:p>
            <a:endParaRPr lang="es-MX" dirty="0"/>
          </a:p>
        </p:txBody>
      </p:sp>
      <p:pic>
        <p:nvPicPr>
          <p:cNvPr id="14" name="Marcador de contenido 13" descr="Más allá del principio del placer&quot; (FREUD,192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6132" y="844081"/>
            <a:ext cx="2971800" cy="5047488"/>
          </a:xfrm>
          <a:prstGeom prst="rect">
            <a:avLst/>
          </a:prstGeom>
          <a:noFill/>
          <a:ln>
            <a:noFill/>
          </a:ln>
        </p:spPr>
      </p:pic>
    </p:spTree>
    <p:extLst>
      <p:ext uri="{BB962C8B-B14F-4D97-AF65-F5344CB8AC3E}">
        <p14:creationId xmlns:p14="http://schemas.microsoft.com/office/powerpoint/2010/main" val="16806689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La segunda tópica…</a:t>
            </a:r>
            <a:endParaRPr lang="es-MX" dirty="0"/>
          </a:p>
        </p:txBody>
      </p:sp>
      <p:sp>
        <p:nvSpPr>
          <p:cNvPr id="6" name="Marcador de contenido 5"/>
          <p:cNvSpPr>
            <a:spLocks noGrp="1"/>
          </p:cNvSpPr>
          <p:nvPr>
            <p:ph idx="1"/>
          </p:nvPr>
        </p:nvSpPr>
        <p:spPr/>
        <p:txBody>
          <a:bodyPr>
            <a:normAutofit fontScale="92500" lnSpcReduction="10000"/>
          </a:bodyPr>
          <a:lstStyle/>
          <a:p>
            <a:r>
              <a:rPr lang="es-MX" dirty="0">
                <a:effectLst/>
              </a:rPr>
              <a:t>Para marzo de 1921 concluye “Psicología de las masas y análisis del yo”, en la que dicta las bases para el entendimiento del comportamiento de la personalidad individual al estar formando parte de una masa.</a:t>
            </a:r>
          </a:p>
          <a:p>
            <a:r>
              <a:rPr lang="es-MX" dirty="0">
                <a:effectLst/>
              </a:rPr>
              <a:t>En abril de 1923, publica “El yo y el ello”, que cierra de alguna manera este periodo creativo. En dicha obra el autor concibe a la personalidad como una estructura formada por en yo, un superyó y un ello.</a:t>
            </a:r>
          </a:p>
          <a:p>
            <a:r>
              <a:rPr lang="es-MX" dirty="0">
                <a:effectLst/>
              </a:rPr>
              <a:t> Así, con estos desarrollos teórico clínicos, comenzando desde una metodología para la curación de afecciones neuróticas, ahora se disponía de todo un engranaje conceptual para la comprensión de la personalidad tanto normal como patológica: una ciencia general de los procesos psíquicos.</a:t>
            </a:r>
          </a:p>
          <a:p>
            <a:endParaRPr lang="es-MX" dirty="0"/>
          </a:p>
        </p:txBody>
      </p:sp>
    </p:spTree>
    <p:extLst>
      <p:ext uri="{BB962C8B-B14F-4D97-AF65-F5344CB8AC3E}">
        <p14:creationId xmlns:p14="http://schemas.microsoft.com/office/powerpoint/2010/main" val="142918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La enfermedad…</a:t>
            </a:r>
            <a:endParaRPr lang="es-MX" dirty="0"/>
          </a:p>
        </p:txBody>
      </p:sp>
      <p:sp>
        <p:nvSpPr>
          <p:cNvPr id="6" name="Marcador de contenido 5"/>
          <p:cNvSpPr>
            <a:spLocks noGrp="1"/>
          </p:cNvSpPr>
          <p:nvPr>
            <p:ph sz="half" idx="2"/>
          </p:nvPr>
        </p:nvSpPr>
        <p:spPr/>
        <p:txBody>
          <a:bodyPr/>
          <a:lstStyle/>
          <a:p>
            <a:r>
              <a:rPr lang="es-MX" dirty="0">
                <a:effectLst/>
              </a:rPr>
              <a:t> </a:t>
            </a:r>
            <a:r>
              <a:rPr lang="es-MX" dirty="0" smtClean="0">
                <a:effectLst/>
              </a:rPr>
              <a:t>A </a:t>
            </a:r>
            <a:r>
              <a:rPr lang="es-MX" dirty="0">
                <a:effectLst/>
              </a:rPr>
              <a:t>inicios de 1923 Freud se descubre un tumor en la encía. El tumor fue extirpado y representó la primera intervención quirúrgica de otras treinta y dos operaciones. Sólo en </a:t>
            </a:r>
            <a:r>
              <a:rPr lang="es-MX" dirty="0" smtClean="0">
                <a:effectLst/>
              </a:rPr>
              <a:t>pocas </a:t>
            </a:r>
            <a:r>
              <a:rPr lang="es-MX" dirty="0">
                <a:effectLst/>
              </a:rPr>
              <a:t>ocasiones Freud se referirá a su enfermedad en sus cartas.</a:t>
            </a:r>
          </a:p>
          <a:p>
            <a:endParaRPr lang="es-MX" dirty="0"/>
          </a:p>
        </p:txBody>
      </p:sp>
      <p:pic>
        <p:nvPicPr>
          <p:cNvPr id="7" name="Marcador de contenido 6" descr="Sigmund Freud, el padre del psicoanálisis: ¿Quién fue?"/>
          <p:cNvPicPr>
            <a:picLocks noGrp="1"/>
          </p:cNvPicPr>
          <p:nvPr>
            <p:ph sz="half" idx="1"/>
          </p:nvPr>
        </p:nvPicPr>
        <p:blipFill>
          <a:blip r:embed="rId2"/>
          <a:srcRect/>
          <a:stretch>
            <a:fillRect/>
          </a:stretch>
        </p:blipFill>
        <p:spPr bwMode="auto">
          <a:xfrm>
            <a:off x="914400" y="2088320"/>
            <a:ext cx="5105400" cy="3848842"/>
          </a:xfrm>
          <a:prstGeom prst="rect">
            <a:avLst/>
          </a:prstGeom>
          <a:noFill/>
          <a:ln w="9525">
            <a:noFill/>
            <a:miter lim="800000"/>
            <a:headEnd/>
            <a:tailEnd/>
          </a:ln>
        </p:spPr>
      </p:pic>
    </p:spTree>
    <p:extLst>
      <p:ext uri="{BB962C8B-B14F-4D97-AF65-F5344CB8AC3E}">
        <p14:creationId xmlns:p14="http://schemas.microsoft.com/office/powerpoint/2010/main" val="1981365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Los reconocimientos…</a:t>
            </a:r>
            <a:endParaRPr lang="es-MX" dirty="0"/>
          </a:p>
        </p:txBody>
      </p:sp>
      <p:sp>
        <p:nvSpPr>
          <p:cNvPr id="6" name="Marcador de contenido 5"/>
          <p:cNvSpPr>
            <a:spLocks noGrp="1"/>
          </p:cNvSpPr>
          <p:nvPr>
            <p:ph idx="1"/>
          </p:nvPr>
        </p:nvSpPr>
        <p:spPr/>
        <p:txBody>
          <a:bodyPr/>
          <a:lstStyle/>
          <a:p>
            <a:r>
              <a:rPr lang="es-MX" dirty="0">
                <a:effectLst/>
              </a:rPr>
              <a:t>En 1930 le fue otorgado en la ciudad de </a:t>
            </a:r>
            <a:r>
              <a:rPr lang="es-MX" dirty="0" err="1">
                <a:effectLst/>
              </a:rPr>
              <a:t>Francfort</a:t>
            </a:r>
            <a:r>
              <a:rPr lang="es-MX" dirty="0">
                <a:effectLst/>
              </a:rPr>
              <a:t> el premio </a:t>
            </a:r>
            <a:r>
              <a:rPr lang="es-MX" dirty="0" smtClean="0">
                <a:effectLst/>
              </a:rPr>
              <a:t>Goethe.  </a:t>
            </a:r>
            <a:r>
              <a:rPr lang="es-MX" dirty="0">
                <a:effectLst/>
              </a:rPr>
              <a:t>Freud no pudo recibirlo personalmente debido a su enfermedad pero lo recibió su hija Anna quien leyó un discurso en su representación. Al año siguiente, se descubrió una placa  conmemorativa en su casa natal y se le dio su nombre a una calle de </a:t>
            </a:r>
            <a:r>
              <a:rPr lang="es-MX" dirty="0" err="1">
                <a:effectLst/>
              </a:rPr>
              <a:t>Freiberg</a:t>
            </a:r>
            <a:r>
              <a:rPr lang="es-MX" dirty="0">
                <a:effectLst/>
              </a:rPr>
              <a:t>.</a:t>
            </a:r>
          </a:p>
          <a:p>
            <a:r>
              <a:rPr lang="es-MX" dirty="0">
                <a:effectLst/>
              </a:rPr>
              <a:t>En 1936 Freud es distinguido con su designación como miembro de la Royal </a:t>
            </a:r>
            <a:r>
              <a:rPr lang="es-MX" dirty="0" err="1">
                <a:effectLst/>
              </a:rPr>
              <a:t>Society</a:t>
            </a:r>
            <a:r>
              <a:rPr lang="es-MX" dirty="0">
                <a:effectLst/>
              </a:rPr>
              <a:t> la más alta distinción para un hombre de ciencia luego del premio </a:t>
            </a:r>
            <a:r>
              <a:rPr lang="es-MX" dirty="0" smtClean="0">
                <a:effectLst/>
              </a:rPr>
              <a:t>Nobel.</a:t>
            </a:r>
            <a:endParaRPr lang="es-MX" dirty="0">
              <a:effectLst/>
            </a:endParaRPr>
          </a:p>
          <a:p>
            <a:pPr marL="0" indent="0">
              <a:buNone/>
            </a:pPr>
            <a:endParaRPr lang="es-MX" dirty="0"/>
          </a:p>
        </p:txBody>
      </p:sp>
    </p:spTree>
    <p:extLst>
      <p:ext uri="{BB962C8B-B14F-4D97-AF65-F5344CB8AC3E}">
        <p14:creationId xmlns:p14="http://schemas.microsoft.com/office/powerpoint/2010/main" val="343075027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La amenaza de la guerra…</a:t>
            </a:r>
            <a:endParaRPr lang="es-MX" dirty="0"/>
          </a:p>
        </p:txBody>
      </p:sp>
      <p:sp>
        <p:nvSpPr>
          <p:cNvPr id="5" name="Marcador de contenido 4"/>
          <p:cNvSpPr>
            <a:spLocks noGrp="1"/>
          </p:cNvSpPr>
          <p:nvPr>
            <p:ph sz="half" idx="1"/>
          </p:nvPr>
        </p:nvSpPr>
        <p:spPr/>
        <p:txBody>
          <a:bodyPr/>
          <a:lstStyle/>
          <a:p>
            <a:pPr algn="just">
              <a:lnSpc>
                <a:spcPct val="115000"/>
              </a:lnSpc>
              <a:spcAft>
                <a:spcPts val="1000"/>
              </a:spcAft>
            </a:pPr>
            <a:r>
              <a:rPr lang="es-MX" dirty="0">
                <a:effectLst/>
                <a:latin typeface="Calibri" panose="020F0502020204030204" pitchFamily="34" charset="0"/>
                <a:ea typeface="Calibri" panose="020F0502020204030204" pitchFamily="34" charset="0"/>
                <a:cs typeface="Times New Roman" panose="02020603050405020304" pitchFamily="18" charset="0"/>
              </a:rPr>
              <a:t>En 1936 fueron confiscados y destruidos en Leipzig los libros que tenía en existencia la Editorial Psicoanalítica internacional. La amenaza se cernía para Freud y su familia. Sus amigos en el extranjero lo instaban a abandonar con urgencia Viena. Sugerencia que al principio rechazó.</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MX" dirty="0"/>
          </a:p>
        </p:txBody>
      </p:sp>
      <p:pic>
        <p:nvPicPr>
          <p:cNvPr id="1026" name="Picture 2" descr="Quema de libros en la Alemania nazi - Wikipedia, la enciclopedia lib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24189" y="1935921"/>
            <a:ext cx="44450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755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El exilio…</a:t>
            </a:r>
            <a:endParaRPr lang="es-MX" dirty="0"/>
          </a:p>
        </p:txBody>
      </p:sp>
      <p:pic>
        <p:nvPicPr>
          <p:cNvPr id="5" name="Marcador de contenido 4" descr="Sigmund contra Carl Gustav; la verdad de un 'desamor' | Cultura ..."/>
          <p:cNvPicPr>
            <a:picLocks noGrp="1"/>
          </p:cNvPicPr>
          <p:nvPr>
            <p:ph idx="1"/>
          </p:nvPr>
        </p:nvPicPr>
        <p:blipFill>
          <a:blip r:embed="rId2"/>
          <a:stretch>
            <a:fillRect/>
          </a:stretch>
        </p:blipFill>
        <p:spPr bwMode="auto">
          <a:xfrm>
            <a:off x="6065949" y="965915"/>
            <a:ext cx="4159875" cy="4713668"/>
          </a:xfrm>
          <a:prstGeom prst="rect">
            <a:avLst/>
          </a:prstGeom>
          <a:noFill/>
          <a:ln w="9525">
            <a:noFill/>
            <a:miter lim="800000"/>
            <a:headEnd/>
            <a:tailEnd/>
          </a:ln>
        </p:spPr>
      </p:pic>
      <p:sp>
        <p:nvSpPr>
          <p:cNvPr id="4" name="Marcador de contenido 3"/>
          <p:cNvSpPr>
            <a:spLocks noGrp="1"/>
          </p:cNvSpPr>
          <p:nvPr>
            <p:ph type="body" sz="half" idx="2"/>
          </p:nvPr>
        </p:nvSpPr>
        <p:spPr/>
        <p:txBody>
          <a:bodyPr/>
          <a:lstStyle/>
          <a:p>
            <a:r>
              <a:rPr lang="es-MX" dirty="0" smtClean="0">
                <a:effectLst/>
              </a:rPr>
              <a:t>Luego de una angustiante espera </a:t>
            </a:r>
            <a:r>
              <a:rPr lang="es-MX" dirty="0">
                <a:effectLst/>
              </a:rPr>
              <a:t>f</a:t>
            </a:r>
            <a:r>
              <a:rPr lang="es-MX" dirty="0" smtClean="0">
                <a:effectLst/>
              </a:rPr>
              <a:t>inalmente </a:t>
            </a:r>
            <a:r>
              <a:rPr lang="es-MX" dirty="0">
                <a:effectLst/>
              </a:rPr>
              <a:t>el 4 de junio logró salir de Viena en compañía de su esposa y Anna. Sus hermanas de mayor edad no pudieron escapar.</a:t>
            </a:r>
          </a:p>
          <a:p>
            <a:pPr marL="0" indent="0">
              <a:buNone/>
            </a:pPr>
            <a:endParaRPr lang="es-MX" dirty="0"/>
          </a:p>
        </p:txBody>
      </p:sp>
    </p:spTree>
    <p:extLst>
      <p:ext uri="{BB962C8B-B14F-4D97-AF65-F5344CB8AC3E}">
        <p14:creationId xmlns:p14="http://schemas.microsoft.com/office/powerpoint/2010/main" val="1530350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Ya en </a:t>
            </a:r>
            <a:r>
              <a:rPr lang="es-MX" dirty="0" err="1" smtClean="0"/>
              <a:t>inglaterra</a:t>
            </a:r>
            <a:r>
              <a:rPr lang="es-MX" dirty="0" smtClean="0"/>
              <a:t>…</a:t>
            </a:r>
            <a:endParaRPr lang="es-MX" dirty="0"/>
          </a:p>
        </p:txBody>
      </p:sp>
      <p:sp>
        <p:nvSpPr>
          <p:cNvPr id="6" name="Marcador de texto 5"/>
          <p:cNvSpPr>
            <a:spLocks noGrp="1"/>
          </p:cNvSpPr>
          <p:nvPr>
            <p:ph type="body" idx="1"/>
          </p:nvPr>
        </p:nvSpPr>
        <p:spPr/>
        <p:txBody>
          <a:bodyPr/>
          <a:lstStyle/>
          <a:p>
            <a:endParaRPr lang="es-MX" dirty="0"/>
          </a:p>
        </p:txBody>
      </p:sp>
      <p:sp>
        <p:nvSpPr>
          <p:cNvPr id="9" name="Marcador de texto 8"/>
          <p:cNvSpPr>
            <a:spLocks noGrp="1"/>
          </p:cNvSpPr>
          <p:nvPr>
            <p:ph type="body" sz="half" idx="15"/>
          </p:nvPr>
        </p:nvSpPr>
        <p:spPr/>
        <p:txBody>
          <a:bodyPr/>
          <a:lstStyle/>
          <a:p>
            <a:endParaRPr lang="es-MX" dirty="0"/>
          </a:p>
        </p:txBody>
      </p:sp>
      <p:sp>
        <p:nvSpPr>
          <p:cNvPr id="7" name="Marcador de texto 6"/>
          <p:cNvSpPr>
            <a:spLocks noGrp="1"/>
          </p:cNvSpPr>
          <p:nvPr>
            <p:ph type="body" sz="quarter" idx="3"/>
          </p:nvPr>
        </p:nvSpPr>
        <p:spPr/>
        <p:txBody>
          <a:bodyPr/>
          <a:lstStyle/>
          <a:p>
            <a:endParaRPr lang="es-MX"/>
          </a:p>
        </p:txBody>
      </p:sp>
      <p:sp>
        <p:nvSpPr>
          <p:cNvPr id="10" name="Marcador de texto 9"/>
          <p:cNvSpPr>
            <a:spLocks noGrp="1"/>
          </p:cNvSpPr>
          <p:nvPr>
            <p:ph type="body" sz="half" idx="16"/>
          </p:nvPr>
        </p:nvSpPr>
        <p:spPr/>
        <p:txBody>
          <a:bodyPr/>
          <a:lstStyle/>
          <a:p>
            <a:r>
              <a:rPr lang="es-MX" dirty="0">
                <a:effectLst/>
              </a:rPr>
              <a:t> </a:t>
            </a:r>
          </a:p>
          <a:p>
            <a:r>
              <a:rPr lang="es-MX" dirty="0">
                <a:effectLst/>
              </a:rPr>
              <a:t>El 6 de junio llegaron a Londres. Durante quince meses Inglaterra fue su hogar. Freud pude llevar las antigüedades que logró reunir durante varios decenios. Seguramente esto le ayudo a sentirse como en casa. </a:t>
            </a:r>
          </a:p>
          <a:p>
            <a:endParaRPr lang="es-MX" dirty="0"/>
          </a:p>
        </p:txBody>
      </p:sp>
      <p:sp>
        <p:nvSpPr>
          <p:cNvPr id="8" name="Marcador de texto 7"/>
          <p:cNvSpPr>
            <a:spLocks noGrp="1"/>
          </p:cNvSpPr>
          <p:nvPr>
            <p:ph type="body" sz="quarter" idx="13"/>
          </p:nvPr>
        </p:nvSpPr>
        <p:spPr/>
        <p:txBody>
          <a:bodyPr/>
          <a:lstStyle/>
          <a:p>
            <a:endParaRPr lang="es-MX"/>
          </a:p>
        </p:txBody>
      </p:sp>
      <p:pic>
        <p:nvPicPr>
          <p:cNvPr id="13" name="Imagen 12"/>
          <p:cNvPicPr>
            <a:picLocks noChangeAspect="1"/>
          </p:cNvPicPr>
          <p:nvPr/>
        </p:nvPicPr>
        <p:blipFill>
          <a:blip r:embed="rId2"/>
          <a:stretch>
            <a:fillRect/>
          </a:stretch>
        </p:blipFill>
        <p:spPr>
          <a:xfrm>
            <a:off x="7976825" y="2088318"/>
            <a:ext cx="3287683" cy="3702881"/>
          </a:xfrm>
          <a:prstGeom prst="rect">
            <a:avLst/>
          </a:prstGeom>
        </p:spPr>
      </p:pic>
      <p:sp>
        <p:nvSpPr>
          <p:cNvPr id="11" name="Marcador de texto 10"/>
          <p:cNvSpPr>
            <a:spLocks noGrp="1"/>
          </p:cNvSpPr>
          <p:nvPr>
            <p:ph type="body" sz="half" idx="17"/>
          </p:nvPr>
        </p:nvSpPr>
        <p:spPr/>
        <p:txBody>
          <a:bodyPr/>
          <a:lstStyle/>
          <a:p>
            <a:endParaRPr lang="es-MX" dirty="0"/>
          </a:p>
        </p:txBody>
      </p:sp>
      <p:pic>
        <p:nvPicPr>
          <p:cNvPr id="12" name="Imagen 11" descr="La historia de Sigmund Freud, padre del psicoanálisis"/>
          <p:cNvPicPr/>
          <p:nvPr/>
        </p:nvPicPr>
        <p:blipFill>
          <a:blip r:embed="rId3"/>
          <a:srcRect/>
          <a:stretch>
            <a:fillRect/>
          </a:stretch>
        </p:blipFill>
        <p:spPr bwMode="auto">
          <a:xfrm>
            <a:off x="910747" y="2088319"/>
            <a:ext cx="3302004" cy="3702881"/>
          </a:xfrm>
          <a:prstGeom prst="rect">
            <a:avLst/>
          </a:prstGeom>
          <a:noFill/>
          <a:ln w="9525">
            <a:noFill/>
            <a:miter lim="800000"/>
            <a:headEnd/>
            <a:tailEnd/>
          </a:ln>
        </p:spPr>
      </p:pic>
    </p:spTree>
    <p:extLst>
      <p:ext uri="{BB962C8B-B14F-4D97-AF65-F5344CB8AC3E}">
        <p14:creationId xmlns:p14="http://schemas.microsoft.com/office/powerpoint/2010/main" val="4181582322"/>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lstStyle/>
          <a:p>
            <a:r>
              <a:rPr lang="es-MX" dirty="0" smtClean="0"/>
              <a:t>El fin de una vida prolija y creativa…</a:t>
            </a:r>
            <a:endParaRPr lang="es-MX" dirty="0"/>
          </a:p>
        </p:txBody>
      </p:sp>
      <p:pic>
        <p:nvPicPr>
          <p:cNvPr id="15" name="Marcador de contenido 14"/>
          <p:cNvPicPr>
            <a:picLocks noGrp="1" noChangeAspect="1"/>
          </p:cNvPicPr>
          <p:nvPr>
            <p:ph idx="1"/>
          </p:nvPr>
        </p:nvPicPr>
        <p:blipFill>
          <a:blip r:embed="rId2"/>
          <a:stretch>
            <a:fillRect/>
          </a:stretch>
        </p:blipFill>
        <p:spPr>
          <a:xfrm>
            <a:off x="5472482" y="1155014"/>
            <a:ext cx="5401524" cy="4395780"/>
          </a:xfrm>
          <a:prstGeom prst="rect">
            <a:avLst/>
          </a:prstGeom>
        </p:spPr>
      </p:pic>
      <p:sp>
        <p:nvSpPr>
          <p:cNvPr id="14" name="Marcador de texto 13"/>
          <p:cNvSpPr>
            <a:spLocks noGrp="1"/>
          </p:cNvSpPr>
          <p:nvPr>
            <p:ph type="body" sz="half" idx="2"/>
          </p:nvPr>
        </p:nvSpPr>
        <p:spPr/>
        <p:txBody>
          <a:bodyPr/>
          <a:lstStyle/>
          <a:p>
            <a:r>
              <a:rPr lang="es-MX" dirty="0">
                <a:effectLst/>
              </a:rPr>
              <a:t> </a:t>
            </a:r>
          </a:p>
          <a:p>
            <a:r>
              <a:rPr lang="es-MX" dirty="0">
                <a:effectLst/>
              </a:rPr>
              <a:t>El 23 de septiembre de 1939, poco antes de la media noche, Sigmund Freud murió en su casa de </a:t>
            </a:r>
            <a:r>
              <a:rPr lang="es-MX" dirty="0" err="1">
                <a:effectLst/>
              </a:rPr>
              <a:t>Maresfield</a:t>
            </a:r>
            <a:r>
              <a:rPr lang="es-MX" dirty="0">
                <a:effectLst/>
              </a:rPr>
              <a:t> </a:t>
            </a:r>
            <a:r>
              <a:rPr lang="es-MX" dirty="0" err="1">
                <a:effectLst/>
              </a:rPr>
              <a:t>Gardens</a:t>
            </a:r>
            <a:r>
              <a:rPr lang="es-MX" dirty="0">
                <a:effectLst/>
              </a:rPr>
              <a:t>. En la mañana del 26 de septiembre fue incinerado.</a:t>
            </a:r>
          </a:p>
          <a:p>
            <a:endParaRPr lang="es-MX" dirty="0"/>
          </a:p>
        </p:txBody>
      </p:sp>
    </p:spTree>
    <p:extLst>
      <p:ext uri="{BB962C8B-B14F-4D97-AF65-F5344CB8AC3E}">
        <p14:creationId xmlns:p14="http://schemas.microsoft.com/office/powerpoint/2010/main" val="119113117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El psicoanálisis</a:t>
            </a:r>
            <a:endParaRPr lang="es-MX" dirty="0"/>
          </a:p>
        </p:txBody>
      </p:sp>
      <p:sp>
        <p:nvSpPr>
          <p:cNvPr id="6" name="Marcador de contenido 5"/>
          <p:cNvSpPr>
            <a:spLocks noGrp="1"/>
          </p:cNvSpPr>
          <p:nvPr>
            <p:ph idx="1"/>
          </p:nvPr>
        </p:nvSpPr>
        <p:spPr/>
        <p:txBody>
          <a:bodyPr/>
          <a:lstStyle/>
          <a:p>
            <a:r>
              <a:rPr lang="es-MX" dirty="0" smtClean="0"/>
              <a:t>El psicoanálisis es una ciencia que ha tenido y tiene una influencia enorme en el pensamiento moderno, ha cambiado y profundizado nuestra visión acerca de muchas otras ciencias y acerca de nosotros mismos. </a:t>
            </a:r>
            <a:r>
              <a:rPr lang="es-MX" dirty="0"/>
              <a:t>C</a:t>
            </a:r>
            <a:r>
              <a:rPr lang="es-MX" dirty="0" smtClean="0"/>
              <a:t>omo ciencia viva que es, continúa desarrollándose y seguramente seguirá aportando conocimientos y comprensión de los insondables caminos de la mente.</a:t>
            </a:r>
            <a:endParaRPr lang="es-MX" dirty="0"/>
          </a:p>
        </p:txBody>
      </p:sp>
    </p:spTree>
    <p:extLst>
      <p:ext uri="{BB962C8B-B14F-4D97-AF65-F5344CB8AC3E}">
        <p14:creationId xmlns:p14="http://schemas.microsoft.com/office/powerpoint/2010/main" val="26527117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smtClean="0"/>
              <a:t>La familia Freud…</a:t>
            </a:r>
            <a:endParaRPr lang="es-MX" dirty="0"/>
          </a:p>
        </p:txBody>
      </p:sp>
      <p:sp>
        <p:nvSpPr>
          <p:cNvPr id="11" name="Marcador de contenido 10"/>
          <p:cNvSpPr>
            <a:spLocks noGrp="1"/>
          </p:cNvSpPr>
          <p:nvPr>
            <p:ph idx="1"/>
          </p:nvPr>
        </p:nvSpPr>
        <p:spPr/>
        <p:txBody>
          <a:bodyPr/>
          <a:lstStyle/>
          <a:p>
            <a:r>
              <a:rPr lang="es-MX" dirty="0">
                <a:effectLst/>
              </a:rPr>
              <a:t>Freud tuvo siete hermanos, no había cumplido aún un año cuando llegó al mundo otro varón que murió a los 8 meses. El menor de sus hermanos, Alexander (1866 – 1943), nació cuando Freud tenía 10 años. Entre los dos hermanos, hubo cinco hermanas.</a:t>
            </a:r>
          </a:p>
          <a:p>
            <a:r>
              <a:rPr lang="es-MX" dirty="0">
                <a:effectLst/>
              </a:rPr>
              <a:t> </a:t>
            </a:r>
            <a:r>
              <a:rPr lang="es-MX" dirty="0" smtClean="0">
                <a:effectLst/>
              </a:rPr>
              <a:t>Por </a:t>
            </a:r>
            <a:r>
              <a:rPr lang="es-MX" dirty="0">
                <a:effectLst/>
              </a:rPr>
              <a:t>situaciones económicas la </a:t>
            </a:r>
            <a:r>
              <a:rPr lang="es-MX" dirty="0" smtClean="0">
                <a:effectLst/>
              </a:rPr>
              <a:t>familia </a:t>
            </a:r>
            <a:r>
              <a:rPr lang="es-MX" dirty="0">
                <a:effectLst/>
              </a:rPr>
              <a:t>se </a:t>
            </a:r>
            <a:r>
              <a:rPr lang="es-MX" dirty="0" smtClean="0">
                <a:effectLst/>
              </a:rPr>
              <a:t>vio </a:t>
            </a:r>
            <a:r>
              <a:rPr lang="es-MX" dirty="0">
                <a:effectLst/>
              </a:rPr>
              <a:t>en la necesidad de abandonar </a:t>
            </a:r>
            <a:r>
              <a:rPr lang="es-MX" dirty="0" err="1">
                <a:effectLst/>
              </a:rPr>
              <a:t>Freiberg</a:t>
            </a:r>
            <a:r>
              <a:rPr lang="es-MX" dirty="0">
                <a:effectLst/>
              </a:rPr>
              <a:t>. A los cuatro años, Freud llegaría a Viena con sus padres y su hermana Anna. Ciudad donde radicaría prácticamente el resto de su vida hasta antes del exilio.</a:t>
            </a:r>
          </a:p>
          <a:p>
            <a:endParaRPr lang="es-MX" dirty="0"/>
          </a:p>
        </p:txBody>
      </p:sp>
      <p:sp>
        <p:nvSpPr>
          <p:cNvPr id="10" name="Marcador de texto vertical 9"/>
          <p:cNvSpPr>
            <a:spLocks noGrp="1"/>
          </p:cNvSpPr>
          <p:nvPr>
            <p:ph type="body" idx="4294967295"/>
          </p:nvPr>
        </p:nvSpPr>
        <p:spPr>
          <a:xfrm>
            <a:off x="0" y="2087563"/>
            <a:ext cx="4879975" cy="823912"/>
          </a:xfrm>
        </p:spPr>
        <p:txBody>
          <a:bodyPr/>
          <a:lstStyle/>
          <a:p>
            <a:pPr marL="0" indent="0">
              <a:buNone/>
            </a:pPr>
            <a:r>
              <a:rPr lang="es-MX" dirty="0" smtClean="0"/>
              <a:t> </a:t>
            </a:r>
            <a:endParaRPr lang="es-MX" dirty="0"/>
          </a:p>
        </p:txBody>
      </p:sp>
    </p:spTree>
    <p:extLst>
      <p:ext uri="{BB962C8B-B14F-4D97-AF65-F5344CB8AC3E}">
        <p14:creationId xmlns:p14="http://schemas.microsoft.com/office/powerpoint/2010/main" val="4495825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referencias</a:t>
            </a:r>
            <a:endParaRPr lang="es-MX" dirty="0"/>
          </a:p>
        </p:txBody>
      </p:sp>
      <p:sp>
        <p:nvSpPr>
          <p:cNvPr id="3" name="Marcador de contenido 2"/>
          <p:cNvSpPr>
            <a:spLocks noGrp="1"/>
          </p:cNvSpPr>
          <p:nvPr>
            <p:ph idx="1"/>
          </p:nvPr>
        </p:nvSpPr>
        <p:spPr/>
        <p:txBody>
          <a:bodyPr/>
          <a:lstStyle/>
          <a:p>
            <a:r>
              <a:rPr lang="es-MX" dirty="0" smtClean="0"/>
              <a:t>Didier, A. “El autoanálisis de Freud y el descubrimiento del psicoanálisis”. Volumen 1. Siglo XXI editores. 5ª edición.</a:t>
            </a:r>
          </a:p>
          <a:p>
            <a:r>
              <a:rPr lang="es-MX" dirty="0" smtClean="0"/>
              <a:t>Freud, S. Obras completas. </a:t>
            </a:r>
            <a:r>
              <a:rPr lang="es-MX" dirty="0" err="1" smtClean="0"/>
              <a:t>Amorrortu</a:t>
            </a:r>
            <a:r>
              <a:rPr lang="es-MX" dirty="0" smtClean="0"/>
              <a:t> Editores.</a:t>
            </a:r>
          </a:p>
          <a:p>
            <a:r>
              <a:rPr lang="es-MX" dirty="0" smtClean="0"/>
              <a:t>Freud, E., Freud, L., </a:t>
            </a:r>
            <a:r>
              <a:rPr lang="es-MX" dirty="0" err="1" smtClean="0"/>
              <a:t>Grubrich-Simitis</a:t>
            </a:r>
            <a:r>
              <a:rPr lang="es-MX" dirty="0" smtClean="0"/>
              <a:t>, I. “Sigmund Freud su vida en imágenes y textos”. </a:t>
            </a:r>
            <a:r>
              <a:rPr lang="es-MX" smtClean="0"/>
              <a:t>Editorial PAIDÓS. </a:t>
            </a:r>
            <a:endParaRPr lang="es-MX"/>
          </a:p>
        </p:txBody>
      </p:sp>
    </p:spTree>
    <p:extLst>
      <p:ext uri="{BB962C8B-B14F-4D97-AF65-F5344CB8AC3E}">
        <p14:creationId xmlns:p14="http://schemas.microsoft.com/office/powerpoint/2010/main" val="2001775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Inicio de la vida académica</a:t>
            </a:r>
            <a:endParaRPr lang="es-MX" dirty="0"/>
          </a:p>
        </p:txBody>
      </p:sp>
      <p:sp>
        <p:nvSpPr>
          <p:cNvPr id="6" name="Marcador de texto 5"/>
          <p:cNvSpPr>
            <a:spLocks noGrp="1"/>
          </p:cNvSpPr>
          <p:nvPr>
            <p:ph type="body" sz="half" idx="2"/>
          </p:nvPr>
        </p:nvSpPr>
        <p:spPr/>
        <p:txBody>
          <a:bodyPr/>
          <a:lstStyle/>
          <a:p>
            <a:r>
              <a:rPr lang="es-MX" dirty="0">
                <a:effectLst/>
              </a:rPr>
              <a:t> </a:t>
            </a:r>
          </a:p>
          <a:p>
            <a:r>
              <a:rPr lang="es-MX" dirty="0">
                <a:effectLst/>
              </a:rPr>
              <a:t>A los 9 años ingresa al </a:t>
            </a:r>
            <a:r>
              <a:rPr lang="es-MX" dirty="0" err="1">
                <a:effectLst/>
              </a:rPr>
              <a:t>Gimnacio</a:t>
            </a:r>
            <a:r>
              <a:rPr lang="es-MX" dirty="0">
                <a:effectLst/>
              </a:rPr>
              <a:t> Real de la Comunidad de </a:t>
            </a:r>
            <a:r>
              <a:rPr lang="es-MX" dirty="0" err="1">
                <a:effectLst/>
              </a:rPr>
              <a:t>Leopoldtadt</a:t>
            </a:r>
            <a:r>
              <a:rPr lang="es-MX" dirty="0">
                <a:effectLst/>
              </a:rPr>
              <a:t>. Durante 6 años de los 8 en que estudió en esa institución, fue el primero de su clase.</a:t>
            </a:r>
          </a:p>
          <a:p>
            <a:endParaRPr lang="es-MX" dirty="0"/>
          </a:p>
        </p:txBody>
      </p:sp>
      <p:pic>
        <p:nvPicPr>
          <p:cNvPr id="7" name="Marcador de contenido 6" descr="Freud: su vida en imágenes - VIENA, Ahora. Para siempre"/>
          <p:cNvPicPr>
            <a:picLocks noGrp="1"/>
          </p:cNvPicPr>
          <p:nvPr>
            <p:ph idx="1"/>
          </p:nvPr>
        </p:nvPicPr>
        <p:blipFill>
          <a:blip r:embed="rId2"/>
          <a:srcRect/>
          <a:stretch>
            <a:fillRect/>
          </a:stretch>
        </p:blipFill>
        <p:spPr bwMode="auto">
          <a:xfrm>
            <a:off x="6510814" y="609600"/>
            <a:ext cx="3324860" cy="5181600"/>
          </a:xfrm>
          <a:prstGeom prst="rect">
            <a:avLst/>
          </a:prstGeom>
          <a:noFill/>
          <a:ln w="9525">
            <a:noFill/>
            <a:miter lim="800000"/>
            <a:headEnd/>
            <a:tailEnd/>
          </a:ln>
        </p:spPr>
      </p:pic>
    </p:spTree>
    <p:extLst>
      <p:ext uri="{BB962C8B-B14F-4D97-AF65-F5344CB8AC3E}">
        <p14:creationId xmlns:p14="http://schemas.microsoft.com/office/powerpoint/2010/main" val="15790160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La universidad…</a:t>
            </a:r>
            <a:endParaRPr lang="es-MX" dirty="0"/>
          </a:p>
        </p:txBody>
      </p:sp>
      <p:sp>
        <p:nvSpPr>
          <p:cNvPr id="6" name="Marcador de contenido 5"/>
          <p:cNvSpPr>
            <a:spLocks noGrp="1"/>
          </p:cNvSpPr>
          <p:nvPr>
            <p:ph idx="1"/>
          </p:nvPr>
        </p:nvSpPr>
        <p:spPr/>
        <p:txBody>
          <a:bodyPr/>
          <a:lstStyle/>
          <a:p>
            <a:r>
              <a:rPr lang="es-MX" dirty="0">
                <a:effectLst/>
              </a:rPr>
              <a:t> </a:t>
            </a:r>
            <a:r>
              <a:rPr lang="es-MX" dirty="0" smtClean="0">
                <a:effectLst/>
              </a:rPr>
              <a:t>En </a:t>
            </a:r>
            <a:r>
              <a:rPr lang="es-MX" dirty="0">
                <a:effectLst/>
              </a:rPr>
              <a:t>su momento Freud </a:t>
            </a:r>
            <a:r>
              <a:rPr lang="es-MX" dirty="0" smtClean="0">
                <a:effectLst/>
              </a:rPr>
              <a:t>se inclinaba </a:t>
            </a:r>
            <a:r>
              <a:rPr lang="es-MX" dirty="0">
                <a:effectLst/>
              </a:rPr>
              <a:t>por elegir la carrera de Derecho, sin embargo; en una conferencia a la que asistió acerca del ensayo “La naturaleza” atribuido a Goethe y se percató de la profunda impresión que le había causado, decidió estudiar medicina. </a:t>
            </a:r>
          </a:p>
          <a:p>
            <a:r>
              <a:rPr lang="es-MX" dirty="0">
                <a:effectLst/>
              </a:rPr>
              <a:t> </a:t>
            </a:r>
            <a:r>
              <a:rPr lang="es-MX" dirty="0" smtClean="0">
                <a:effectLst/>
              </a:rPr>
              <a:t>Se </a:t>
            </a:r>
            <a:r>
              <a:rPr lang="es-MX" dirty="0">
                <a:effectLst/>
              </a:rPr>
              <a:t>inscribió en otoño de 1873 en la Universidad de Viena y se graduó el 30 de marzo de 1881. En una carta de 1888 se encontró una referencia de la razón de su tardanza para graduarse “Además, mi hábitos de investigador me ha causado trastornos durante el estudio, un hábito al que he sacrificado mucho”.</a:t>
            </a:r>
          </a:p>
          <a:p>
            <a:endParaRPr lang="es-MX" dirty="0"/>
          </a:p>
        </p:txBody>
      </p:sp>
    </p:spTree>
    <p:extLst>
      <p:ext uri="{BB962C8B-B14F-4D97-AF65-F5344CB8AC3E}">
        <p14:creationId xmlns:p14="http://schemas.microsoft.com/office/powerpoint/2010/main" val="25485519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r>
              <a:rPr lang="es-MX" dirty="0" smtClean="0"/>
              <a:t>Freud investigador fisiológico</a:t>
            </a:r>
            <a:endParaRPr lang="es-MX" dirty="0"/>
          </a:p>
        </p:txBody>
      </p:sp>
      <p:sp>
        <p:nvSpPr>
          <p:cNvPr id="15" name="Marcador de texto 14"/>
          <p:cNvSpPr>
            <a:spLocks noGrp="1"/>
          </p:cNvSpPr>
          <p:nvPr>
            <p:ph type="body" sz="half" idx="2"/>
          </p:nvPr>
        </p:nvSpPr>
        <p:spPr/>
        <p:txBody>
          <a:bodyPr>
            <a:normAutofit fontScale="85000" lnSpcReduction="10000"/>
          </a:bodyPr>
          <a:lstStyle/>
          <a:p>
            <a:r>
              <a:rPr lang="es-MX" dirty="0">
                <a:effectLst/>
              </a:rPr>
              <a:t> </a:t>
            </a:r>
          </a:p>
          <a:p>
            <a:r>
              <a:rPr lang="es-MX" dirty="0">
                <a:effectLst/>
              </a:rPr>
              <a:t>Freud estuvo realizando investigaciones fisiológicas desde 1876 hasta 1882. A esta etapa pertenecen sus más importantes trabajos </a:t>
            </a:r>
            <a:r>
              <a:rPr lang="es-MX" dirty="0" err="1">
                <a:effectLst/>
              </a:rPr>
              <a:t>neurohistológicos</a:t>
            </a:r>
            <a:r>
              <a:rPr lang="es-MX" dirty="0">
                <a:effectLst/>
              </a:rPr>
              <a:t> que dan cuenta de que se encaminaba hacia una destacada carera en esa área.</a:t>
            </a:r>
          </a:p>
          <a:p>
            <a:r>
              <a:rPr lang="es-MX" dirty="0">
                <a:effectLst/>
              </a:rPr>
              <a:t> </a:t>
            </a:r>
          </a:p>
          <a:p>
            <a:r>
              <a:rPr lang="es-MX" dirty="0">
                <a:effectLst/>
              </a:rPr>
              <a:t>Escribió su primer trabajo científico independiente bajo la auspicio de sus profesores de zoología y fisiología, Carl Claus y Wilhelm </a:t>
            </a:r>
            <a:r>
              <a:rPr lang="es-MX" dirty="0" err="1">
                <a:effectLst/>
              </a:rPr>
              <a:t>Brucke</a:t>
            </a:r>
            <a:r>
              <a:rPr lang="es-MX" dirty="0">
                <a:effectLst/>
              </a:rPr>
              <a:t>.</a:t>
            </a:r>
            <a:endParaRPr lang="es-MX" dirty="0"/>
          </a:p>
        </p:txBody>
      </p:sp>
      <p:pic>
        <p:nvPicPr>
          <p:cNvPr id="16" name="Marcador de posición de imagen 15" descr="Ernst Wilhelm von Brücke | German physiologist | Britannica"/>
          <p:cNvPicPr>
            <a:picLocks noGrp="1"/>
          </p:cNvPicPr>
          <p:nvPr>
            <p:ph type="pic" idx="1"/>
          </p:nvPr>
        </p:nvPicPr>
        <p:blipFill>
          <a:blip r:embed="rId2">
            <a:extLst>
              <a:ext uri="{28A0092B-C50C-407E-A947-70E740481C1C}">
                <a14:useLocalDpi xmlns:a14="http://schemas.microsoft.com/office/drawing/2010/main" val="0"/>
              </a:ext>
            </a:extLst>
          </a:blip>
          <a:srcRect l="8671" r="8671"/>
          <a:stretch>
            <a:fillRect/>
          </a:stretch>
        </p:blipFill>
        <p:spPr bwMode="auto">
          <a:xfrm>
            <a:off x="8229600" y="758881"/>
            <a:ext cx="2450560" cy="2563868"/>
          </a:xfrm>
          <a:prstGeom prst="rect">
            <a:avLst/>
          </a:prstGeom>
          <a:noFill/>
          <a:ln>
            <a:noFill/>
          </a:ln>
        </p:spPr>
      </p:pic>
      <p:pic>
        <p:nvPicPr>
          <p:cNvPr id="17" name="Imagen 16" descr="Carl Claus (1835-1899), Zoology, Comparative Anatomy | 650 plus"/>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618964"/>
            <a:ext cx="2450560" cy="2562896"/>
          </a:xfrm>
          <a:prstGeom prst="rect">
            <a:avLst/>
          </a:prstGeom>
          <a:noFill/>
          <a:ln>
            <a:noFill/>
          </a:ln>
        </p:spPr>
      </p:pic>
    </p:spTree>
    <p:extLst>
      <p:ext uri="{BB962C8B-B14F-4D97-AF65-F5344CB8AC3E}">
        <p14:creationId xmlns:p14="http://schemas.microsoft.com/office/powerpoint/2010/main" val="28816269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Freud se prepara para el ejercicio médico…</a:t>
            </a:r>
            <a:endParaRPr lang="es-MX" dirty="0"/>
          </a:p>
        </p:txBody>
      </p:sp>
      <p:sp>
        <p:nvSpPr>
          <p:cNvPr id="6" name="Marcador de contenido 5"/>
          <p:cNvSpPr>
            <a:spLocks noGrp="1"/>
          </p:cNvSpPr>
          <p:nvPr>
            <p:ph idx="1"/>
          </p:nvPr>
        </p:nvSpPr>
        <p:spPr/>
        <p:txBody>
          <a:bodyPr/>
          <a:lstStyle/>
          <a:p>
            <a:r>
              <a:rPr lang="es-MX" dirty="0">
                <a:effectLst/>
              </a:rPr>
              <a:t> </a:t>
            </a:r>
            <a:r>
              <a:rPr lang="es-MX" dirty="0" smtClean="0">
                <a:effectLst/>
              </a:rPr>
              <a:t>Abandona </a:t>
            </a:r>
            <a:r>
              <a:rPr lang="es-MX" dirty="0">
                <a:effectLst/>
              </a:rPr>
              <a:t>su trabajo en el laboratorio de fisiología debido al apremio económico en que se encontraba. Ya había conocido a Martha </a:t>
            </a:r>
            <a:r>
              <a:rPr lang="es-MX" dirty="0" err="1">
                <a:effectLst/>
              </a:rPr>
              <a:t>Bernays</a:t>
            </a:r>
            <a:r>
              <a:rPr lang="es-MX" dirty="0">
                <a:effectLst/>
              </a:rPr>
              <a:t> y para junio de 1882 ya se había comprometido. Es a partir de esta fecha, que comienza a prepararse para abrir su consultorio y trabaja durante tres años en el Hospital General de Viena. </a:t>
            </a:r>
          </a:p>
          <a:p>
            <a:r>
              <a:rPr lang="es-MX" dirty="0">
                <a:effectLst/>
              </a:rPr>
              <a:t> </a:t>
            </a:r>
            <a:r>
              <a:rPr lang="es-MX" dirty="0" smtClean="0">
                <a:effectLst/>
              </a:rPr>
              <a:t>Además </a:t>
            </a:r>
            <a:r>
              <a:rPr lang="es-MX" dirty="0">
                <a:effectLst/>
              </a:rPr>
              <a:t>de la experiencia adquirida con su práctica médica, continuó con su labor investigativa relacionada con estudios anatómicos del encéfalo y trabajos clínicos basados en observaciones de pacientes neurológicos.</a:t>
            </a:r>
          </a:p>
          <a:p>
            <a:endParaRPr lang="es-MX" dirty="0"/>
          </a:p>
        </p:txBody>
      </p:sp>
    </p:spTree>
    <p:extLst>
      <p:ext uri="{BB962C8B-B14F-4D97-AF65-F5344CB8AC3E}">
        <p14:creationId xmlns:p14="http://schemas.microsoft.com/office/powerpoint/2010/main" val="1810434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El episodio sobre la cocaína</a:t>
            </a:r>
            <a:endParaRPr lang="es-MX"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391407" y="859959"/>
            <a:ext cx="5563673" cy="4642246"/>
          </a:xfrm>
        </p:spPr>
      </p:pic>
      <p:sp>
        <p:nvSpPr>
          <p:cNvPr id="6" name="Marcador de texto 5"/>
          <p:cNvSpPr>
            <a:spLocks noGrp="1"/>
          </p:cNvSpPr>
          <p:nvPr>
            <p:ph type="body" sz="half" idx="2"/>
          </p:nvPr>
        </p:nvSpPr>
        <p:spPr/>
        <p:txBody>
          <a:bodyPr>
            <a:normAutofit fontScale="92500"/>
          </a:bodyPr>
          <a:lstStyle/>
          <a:p>
            <a:r>
              <a:rPr lang="es-MX" dirty="0">
                <a:effectLst/>
              </a:rPr>
              <a:t> </a:t>
            </a:r>
          </a:p>
          <a:p>
            <a:r>
              <a:rPr lang="es-MX" dirty="0">
                <a:effectLst/>
              </a:rPr>
              <a:t>Es en este periodo cuando Freud comienza a realizar investigaciones relacionadas con los efectos de la cocaína. Publica una monografía sobre el tema en junio de 1884. Pero lo abandonará abruptamente al comprobar de manera dolorosa los efectos intensamente adictivos de la sustancia.</a:t>
            </a:r>
          </a:p>
          <a:p>
            <a:endParaRPr lang="es-MX" dirty="0"/>
          </a:p>
        </p:txBody>
      </p:sp>
    </p:spTree>
    <p:extLst>
      <p:ext uri="{BB962C8B-B14F-4D97-AF65-F5344CB8AC3E}">
        <p14:creationId xmlns:p14="http://schemas.microsoft.com/office/powerpoint/2010/main" val="1680769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smtClean="0"/>
              <a:t>El aprendizaje en parís…</a:t>
            </a:r>
            <a:endParaRPr lang="es-MX" dirty="0"/>
          </a:p>
        </p:txBody>
      </p:sp>
      <p:sp>
        <p:nvSpPr>
          <p:cNvPr id="9" name="Marcador de contenido 8"/>
          <p:cNvSpPr>
            <a:spLocks noGrp="1"/>
          </p:cNvSpPr>
          <p:nvPr>
            <p:ph sz="half" idx="2"/>
          </p:nvPr>
        </p:nvSpPr>
        <p:spPr/>
        <p:txBody>
          <a:bodyPr>
            <a:normAutofit fontScale="85000" lnSpcReduction="10000"/>
          </a:bodyPr>
          <a:lstStyle/>
          <a:p>
            <a:r>
              <a:rPr lang="es-MX" dirty="0">
                <a:effectLst/>
              </a:rPr>
              <a:t> </a:t>
            </a:r>
            <a:r>
              <a:rPr lang="es-MX" dirty="0" smtClean="0">
                <a:effectLst/>
              </a:rPr>
              <a:t>En </a:t>
            </a:r>
            <a:r>
              <a:rPr lang="es-MX" dirty="0">
                <a:effectLst/>
              </a:rPr>
              <a:t>el año académico 1885 – 1886 se produce un hecho que le dará a su vida un giro importante. Le es otorgada una beca para viajar a Paris. Trabajó en la </a:t>
            </a:r>
            <a:r>
              <a:rPr lang="es-MX" dirty="0" err="1">
                <a:effectLst/>
              </a:rPr>
              <a:t>Salpetriere</a:t>
            </a:r>
            <a:r>
              <a:rPr lang="es-MX" dirty="0">
                <a:effectLst/>
              </a:rPr>
              <a:t> durante cinco meses en contacto con el famoso </a:t>
            </a:r>
            <a:r>
              <a:rPr lang="es-MX" dirty="0" err="1">
                <a:effectLst/>
              </a:rPr>
              <a:t>neuropatólogo</a:t>
            </a:r>
            <a:r>
              <a:rPr lang="es-MX" dirty="0">
                <a:effectLst/>
              </a:rPr>
              <a:t> Jean-Martin </a:t>
            </a:r>
            <a:r>
              <a:rPr lang="es-MX" dirty="0" err="1">
                <a:effectLst/>
              </a:rPr>
              <a:t>Charcot</a:t>
            </a:r>
            <a:r>
              <a:rPr lang="es-MX" dirty="0">
                <a:effectLst/>
              </a:rPr>
              <a:t>, viéndose fuertemente influenciado tanto por la personalidad de </a:t>
            </a:r>
            <a:r>
              <a:rPr lang="es-MX" dirty="0" err="1">
                <a:effectLst/>
              </a:rPr>
              <a:t>Charcot</a:t>
            </a:r>
            <a:r>
              <a:rPr lang="es-MX" dirty="0">
                <a:effectLst/>
              </a:rPr>
              <a:t> como por sus teorías que </a:t>
            </a:r>
            <a:r>
              <a:rPr lang="es-MX" dirty="0" smtClean="0">
                <a:effectLst/>
              </a:rPr>
              <a:t>otorgaban </a:t>
            </a:r>
            <a:r>
              <a:rPr lang="es-MX" dirty="0">
                <a:effectLst/>
              </a:rPr>
              <a:t>a los fenómenos  histéricos  un carácter de realidad. Freud descubre así, el aspecto psicológico de la neuropatología.</a:t>
            </a:r>
          </a:p>
          <a:p>
            <a:endParaRPr lang="es-MX" dirty="0"/>
          </a:p>
        </p:txBody>
      </p:sp>
      <p:pic>
        <p:nvPicPr>
          <p:cNvPr id="10" name="Marcador de contenido 9" descr="Archivo:Une leçon clinique à la Salpêtrière.jpg - Wikipedia, la ..."/>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2326315"/>
            <a:ext cx="5105400" cy="3226133"/>
          </a:xfrm>
          <a:prstGeom prst="rect">
            <a:avLst/>
          </a:prstGeom>
          <a:noFill/>
          <a:ln>
            <a:noFill/>
          </a:ln>
        </p:spPr>
      </p:pic>
    </p:spTree>
    <p:extLst>
      <p:ext uri="{BB962C8B-B14F-4D97-AF65-F5344CB8AC3E}">
        <p14:creationId xmlns:p14="http://schemas.microsoft.com/office/powerpoint/2010/main" val="19026481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774</TotalTime>
  <Words>815</Words>
  <Application>Microsoft Office PowerPoint</Application>
  <PresentationFormat>Panorámica</PresentationFormat>
  <Paragraphs>90</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Bookman Old Style</vt:lpstr>
      <vt:lpstr>Calibri</vt:lpstr>
      <vt:lpstr>Rockwell</vt:lpstr>
      <vt:lpstr>Times New Roman</vt:lpstr>
      <vt:lpstr>Damask</vt:lpstr>
      <vt:lpstr>Sigmund freud</vt:lpstr>
      <vt:lpstr>El comienzo…</vt:lpstr>
      <vt:lpstr>La familia Freud…</vt:lpstr>
      <vt:lpstr>Inicio de la vida académica</vt:lpstr>
      <vt:lpstr>La universidad…</vt:lpstr>
      <vt:lpstr>Freud investigador fisiológico</vt:lpstr>
      <vt:lpstr>Freud se prepara para el ejercicio médico…</vt:lpstr>
      <vt:lpstr>El episodio sobre la cocaína</vt:lpstr>
      <vt:lpstr>El aprendizaje en parís…</vt:lpstr>
      <vt:lpstr>Una larga espera llega a su fin…</vt:lpstr>
      <vt:lpstr>Freud sobre la pista de la comprensión de los fenómenos histéricos…</vt:lpstr>
      <vt:lpstr>La catarsis…</vt:lpstr>
      <vt:lpstr>Estudios sobre la histeria</vt:lpstr>
      <vt:lpstr>El complejo de Edipo…</vt:lpstr>
      <vt:lpstr>Los fenómenos oníricos…</vt:lpstr>
      <vt:lpstr>La primera tópica</vt:lpstr>
      <vt:lpstr>Presentación de PowerPoint</vt:lpstr>
      <vt:lpstr>La sociedad de los miércoles…</vt:lpstr>
      <vt:lpstr>I.P.A.</vt:lpstr>
      <vt:lpstr>La primera guerra mundial…</vt:lpstr>
      <vt:lpstr>Los duelos…</vt:lpstr>
      <vt:lpstr>La segunda tópica…</vt:lpstr>
      <vt:lpstr>La enfermedad…</vt:lpstr>
      <vt:lpstr>Los reconocimientos…</vt:lpstr>
      <vt:lpstr>La amenaza de la guerra…</vt:lpstr>
      <vt:lpstr>El exilio…</vt:lpstr>
      <vt:lpstr>Ya en inglaterra…</vt:lpstr>
      <vt:lpstr>El fin de una vida prolija y creativa…</vt:lpstr>
      <vt:lpstr>El psicoanálisis</vt:lpstr>
      <vt:lpstr>referencias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Sigmund freud</dc:title>
  <dc:creator>sofia ponce</dc:creator>
  <cp:lastModifiedBy>sofia ponce</cp:lastModifiedBy>
  <cp:revision>35</cp:revision>
  <dcterms:created xsi:type="dcterms:W3CDTF">2020-06-09T18:36:25Z</dcterms:created>
  <dcterms:modified xsi:type="dcterms:W3CDTF">2020-06-10T07:31:03Z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1566731</vt:lpwstr>
  </property>
  <property fmtid="{D5CDD505-2E9C-101B-9397-08002B2CF9AE}" name="NXPowerLiteSettings" pid="3">
    <vt:lpwstr>C7000400038000</vt:lpwstr>
  </property>
  <property fmtid="{D5CDD505-2E9C-101B-9397-08002B2CF9AE}" name="NXPowerLiteVersion" pid="4">
    <vt:lpwstr>S9.0.1</vt:lpwstr>
  </property>
</Properties>
</file>